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9" r:id="rId2"/>
    <p:sldId id="262" r:id="rId3"/>
    <p:sldId id="265" r:id="rId4"/>
    <p:sldId id="280" r:id="rId5"/>
    <p:sldId id="270" r:id="rId6"/>
    <p:sldId id="271" r:id="rId7"/>
    <p:sldId id="261" r:id="rId8"/>
    <p:sldId id="276" r:id="rId9"/>
    <p:sldId id="257" r:id="rId10"/>
    <p:sldId id="264" r:id="rId11"/>
    <p:sldId id="268" r:id="rId12"/>
    <p:sldId id="272" r:id="rId13"/>
    <p:sldId id="273" r:id="rId14"/>
    <p:sldId id="256" r:id="rId15"/>
    <p:sldId id="258" r:id="rId16"/>
    <p:sldId id="266" r:id="rId17"/>
    <p:sldId id="267" r:id="rId18"/>
    <p:sldId id="260" r:id="rId19"/>
    <p:sldId id="269" r:id="rId20"/>
    <p:sldId id="274" r:id="rId21"/>
    <p:sldId id="275" r:id="rId22"/>
    <p:sldId id="277" r:id="rId23"/>
    <p:sldId id="278" r:id="rId24"/>
    <p:sldId id="281" r:id="rId25"/>
    <p:sldId id="263" r:id="rId26"/>
    <p:sldId id="279" r:id="rId27"/>
    <p:sldId id="284" r:id="rId28"/>
    <p:sldId id="287" r:id="rId29"/>
    <p:sldId id="306" r:id="rId30"/>
    <p:sldId id="299" r:id="rId31"/>
    <p:sldId id="283" r:id="rId32"/>
    <p:sldId id="288" r:id="rId33"/>
    <p:sldId id="289" r:id="rId34"/>
    <p:sldId id="285" r:id="rId35"/>
    <p:sldId id="286" r:id="rId36"/>
    <p:sldId id="290" r:id="rId37"/>
    <p:sldId id="294" r:id="rId38"/>
    <p:sldId id="291" r:id="rId39"/>
    <p:sldId id="292" r:id="rId40"/>
    <p:sldId id="293" r:id="rId41"/>
    <p:sldId id="307" r:id="rId42"/>
    <p:sldId id="295" r:id="rId43"/>
    <p:sldId id="301" r:id="rId44"/>
    <p:sldId id="302" r:id="rId45"/>
    <p:sldId id="303" r:id="rId46"/>
    <p:sldId id="305" r:id="rId47"/>
    <p:sldId id="304" r:id="rId48"/>
    <p:sldId id="296" r:id="rId49"/>
    <p:sldId id="298" r:id="rId50"/>
    <p:sldId id="297" r:id="rId51"/>
    <p:sldId id="308" r:id="rId52"/>
    <p:sldId id="282" r:id="rId5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1" autoAdjust="0"/>
  </p:normalViewPr>
  <p:slideViewPr>
    <p:cSldViewPr>
      <p:cViewPr>
        <p:scale>
          <a:sx n="95" d="100"/>
          <a:sy n="95" d="100"/>
        </p:scale>
        <p:origin x="-1080" y="53"/>
      </p:cViewPr>
      <p:guideLst>
        <p:guide orient="horz" pos="2160"/>
        <p:guide pos="2880"/>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1EDFB-DE85-434D-A054-44F7140F1894}" type="datetimeFigureOut">
              <a:rPr lang="de-DE" smtClean="0"/>
              <a:t>09.12.2011</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AE78A-7074-4918-935B-411443949142}" type="slidenum">
              <a:rPr lang="de-DE" smtClean="0"/>
              <a:t>‹#›</a:t>
            </a:fld>
            <a:endParaRPr lang="de-DE"/>
          </a:p>
        </p:txBody>
      </p:sp>
    </p:spTree>
    <p:extLst>
      <p:ext uri="{BB962C8B-B14F-4D97-AF65-F5344CB8AC3E}">
        <p14:creationId xmlns:p14="http://schemas.microsoft.com/office/powerpoint/2010/main" val="217127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68AE78A-7074-4918-935B-411443949142}" type="slidenum">
              <a:rPr lang="de-DE" smtClean="0"/>
              <a:t>1</a:t>
            </a:fld>
            <a:endParaRPr lang="de-DE"/>
          </a:p>
        </p:txBody>
      </p:sp>
    </p:spTree>
    <p:extLst>
      <p:ext uri="{BB962C8B-B14F-4D97-AF65-F5344CB8AC3E}">
        <p14:creationId xmlns:p14="http://schemas.microsoft.com/office/powerpoint/2010/main" val="280318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just take the pair with the two closest leaves. Because if one of the branches has a lot of changes and the other not, the one with the short branch might get grouped with wrong taxa. The</a:t>
            </a:r>
            <a:r>
              <a:rPr lang="en-US" baseline="0" dirty="0" smtClean="0"/>
              <a:t> trick to avoid this, is to subtract the average distance to all other leaves – this compensates for the effect of long branches</a:t>
            </a:r>
          </a:p>
          <a:p>
            <a:r>
              <a:rPr lang="en-US" baseline="0" dirty="0" smtClean="0"/>
              <a:t>r-2 is the number of pairs of neighbors that can be found in any bifurcating tree</a:t>
            </a:r>
            <a:endParaRPr lang="de-DE" dirty="0"/>
          </a:p>
        </p:txBody>
      </p:sp>
      <p:sp>
        <p:nvSpPr>
          <p:cNvPr id="4" name="Slide Number Placeholder 3"/>
          <p:cNvSpPr>
            <a:spLocks noGrp="1"/>
          </p:cNvSpPr>
          <p:nvPr>
            <p:ph type="sldNum" sz="quarter" idx="10"/>
          </p:nvPr>
        </p:nvSpPr>
        <p:spPr/>
        <p:txBody>
          <a:bodyPr/>
          <a:lstStyle/>
          <a:p>
            <a:fld id="{668AE78A-7074-4918-935B-411443949142}" type="slidenum">
              <a:rPr lang="de-DE" smtClean="0"/>
              <a:t>35</a:t>
            </a:fld>
            <a:endParaRPr lang="de-DE"/>
          </a:p>
        </p:txBody>
      </p:sp>
    </p:spTree>
    <p:extLst>
      <p:ext uri="{BB962C8B-B14F-4D97-AF65-F5344CB8AC3E}">
        <p14:creationId xmlns:p14="http://schemas.microsoft.com/office/powerpoint/2010/main" val="322091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Divided</a:t>
            </a:r>
            <a:r>
              <a:rPr lang="en-US" baseline="0" dirty="0" smtClean="0"/>
              <a:t> by 2 because each path is walked twice</a:t>
            </a:r>
            <a:endParaRPr lang="en-US" dirty="0" smtClean="0"/>
          </a:p>
          <a:p>
            <a:r>
              <a:rPr lang="en-US" dirty="0" smtClean="0"/>
              <a:t>B: distance of A to B minus the part that got assigned for A to reach AB</a:t>
            </a:r>
            <a:endParaRPr lang="de-DE" dirty="0"/>
          </a:p>
        </p:txBody>
      </p:sp>
      <p:sp>
        <p:nvSpPr>
          <p:cNvPr id="4" name="Slide Number Placeholder 3"/>
          <p:cNvSpPr>
            <a:spLocks noGrp="1"/>
          </p:cNvSpPr>
          <p:nvPr>
            <p:ph type="sldNum" sz="quarter" idx="10"/>
          </p:nvPr>
        </p:nvSpPr>
        <p:spPr/>
        <p:txBody>
          <a:bodyPr/>
          <a:lstStyle/>
          <a:p>
            <a:fld id="{668AE78A-7074-4918-935B-411443949142}" type="slidenum">
              <a:rPr lang="de-DE" smtClean="0"/>
              <a:t>37</a:t>
            </a:fld>
            <a:endParaRPr lang="de-DE"/>
          </a:p>
        </p:txBody>
      </p:sp>
    </p:spTree>
    <p:extLst>
      <p:ext uri="{BB962C8B-B14F-4D97-AF65-F5344CB8AC3E}">
        <p14:creationId xmlns:p14="http://schemas.microsoft.com/office/powerpoint/2010/main" val="378252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distance of C to A + distance of C to B minus the distance</a:t>
            </a:r>
            <a:r>
              <a:rPr lang="en-US" baseline="0" dirty="0" smtClean="0"/>
              <a:t> that got already assigned for A to B, then divide by 2</a:t>
            </a:r>
            <a:endParaRPr lang="de-DE" dirty="0"/>
          </a:p>
        </p:txBody>
      </p:sp>
      <p:sp>
        <p:nvSpPr>
          <p:cNvPr id="4" name="Slide Number Placeholder 3"/>
          <p:cNvSpPr>
            <a:spLocks noGrp="1"/>
          </p:cNvSpPr>
          <p:nvPr>
            <p:ph type="sldNum" sz="quarter" idx="10"/>
          </p:nvPr>
        </p:nvSpPr>
        <p:spPr/>
        <p:txBody>
          <a:bodyPr/>
          <a:lstStyle/>
          <a:p>
            <a:fld id="{668AE78A-7074-4918-935B-411443949142}" type="slidenum">
              <a:rPr lang="de-DE" smtClean="0"/>
              <a:t>38</a:t>
            </a:fld>
            <a:endParaRPr lang="de-DE"/>
          </a:p>
        </p:txBody>
      </p:sp>
    </p:spTree>
    <p:extLst>
      <p:ext uri="{BB962C8B-B14F-4D97-AF65-F5344CB8AC3E}">
        <p14:creationId xmlns:p14="http://schemas.microsoft.com/office/powerpoint/2010/main" val="394912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1FDB3B92-2180-433B-98A5-D063CE837301}" type="datetimeFigureOut">
              <a:rPr lang="de-DE" smtClean="0"/>
              <a:t>09.12.2011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191734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1FDB3B92-2180-433B-98A5-D063CE837301}" type="datetimeFigureOut">
              <a:rPr lang="de-DE" smtClean="0"/>
              <a:t>09.12.2011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298413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1FDB3B92-2180-433B-98A5-D063CE837301}" type="datetimeFigureOut">
              <a:rPr lang="de-DE" smtClean="0"/>
              <a:t>09.12.2011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273919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1FDB3B92-2180-433B-98A5-D063CE837301}" type="datetimeFigureOut">
              <a:rPr lang="de-DE" smtClean="0"/>
              <a:t>09.12.2011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353105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B3B92-2180-433B-98A5-D063CE837301}" type="datetimeFigureOut">
              <a:rPr lang="de-DE" smtClean="0"/>
              <a:t>09.12.2011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341832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1FDB3B92-2180-433B-98A5-D063CE837301}" type="datetimeFigureOut">
              <a:rPr lang="de-DE" smtClean="0"/>
              <a:t>09.12.2011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244522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1FDB3B92-2180-433B-98A5-D063CE837301}" type="datetimeFigureOut">
              <a:rPr lang="de-DE" smtClean="0"/>
              <a:t>09.12.2011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165140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1FDB3B92-2180-433B-98A5-D063CE837301}" type="datetimeFigureOut">
              <a:rPr lang="de-DE" smtClean="0"/>
              <a:t>09.12.2011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169131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B3B92-2180-433B-98A5-D063CE837301}" type="datetimeFigureOut">
              <a:rPr lang="de-DE" smtClean="0"/>
              <a:t>09.12.2011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417591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B3B92-2180-433B-98A5-D063CE837301}" type="datetimeFigureOut">
              <a:rPr lang="de-DE" smtClean="0"/>
              <a:t>09.12.2011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213253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B3B92-2180-433B-98A5-D063CE837301}" type="datetimeFigureOut">
              <a:rPr lang="de-DE" smtClean="0"/>
              <a:t>09.12.2011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44DFF64-EEE6-48B2-992C-43D0B7F5A084}" type="slidenum">
              <a:rPr lang="de-DE" smtClean="0"/>
              <a:t>‹#›</a:t>
            </a:fld>
            <a:endParaRPr lang="de-DE"/>
          </a:p>
        </p:txBody>
      </p:sp>
    </p:spTree>
    <p:extLst>
      <p:ext uri="{BB962C8B-B14F-4D97-AF65-F5344CB8AC3E}">
        <p14:creationId xmlns:p14="http://schemas.microsoft.com/office/powerpoint/2010/main" val="308787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B3B92-2180-433B-98A5-D063CE837301}" type="datetimeFigureOut">
              <a:rPr lang="de-DE" smtClean="0"/>
              <a:t>09.12.2011</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DFF64-EEE6-48B2-992C-43D0B7F5A084}" type="slidenum">
              <a:rPr lang="de-DE" smtClean="0"/>
              <a:t>‹#›</a:t>
            </a:fld>
            <a:endParaRPr lang="de-DE"/>
          </a:p>
        </p:txBody>
      </p:sp>
    </p:spTree>
    <p:extLst>
      <p:ext uri="{BB962C8B-B14F-4D97-AF65-F5344CB8AC3E}">
        <p14:creationId xmlns:p14="http://schemas.microsoft.com/office/powerpoint/2010/main" val="406455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150" y="1052736"/>
            <a:ext cx="476033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354509"/>
            <a:ext cx="7513852" cy="769441"/>
          </a:xfrm>
          <a:prstGeom prst="rect">
            <a:avLst/>
          </a:prstGeom>
          <a:noFill/>
        </p:spPr>
        <p:txBody>
          <a:bodyPr wrap="none" rtlCol="0">
            <a:spAutoFit/>
          </a:bodyPr>
          <a:lstStyle/>
          <a:p>
            <a:r>
              <a:rPr lang="en-US" sz="4400" b="1" dirty="0" smtClean="0"/>
              <a:t>Introduction into </a:t>
            </a:r>
            <a:r>
              <a:rPr lang="en-US" sz="4400" b="1" dirty="0" err="1" smtClean="0"/>
              <a:t>Phylogenetics</a:t>
            </a:r>
            <a:endParaRPr lang="de-DE" sz="4400" b="1" dirty="0"/>
          </a:p>
        </p:txBody>
      </p:sp>
      <p:sp>
        <p:nvSpPr>
          <p:cNvPr id="3" name="TextBox 2"/>
          <p:cNvSpPr txBox="1"/>
          <p:nvPr/>
        </p:nvSpPr>
        <p:spPr>
          <a:xfrm>
            <a:off x="107504" y="3068960"/>
            <a:ext cx="4016036" cy="1754326"/>
          </a:xfrm>
          <a:prstGeom prst="rect">
            <a:avLst/>
          </a:prstGeom>
          <a:noFill/>
        </p:spPr>
        <p:txBody>
          <a:bodyPr wrap="none" rtlCol="0">
            <a:spAutoFit/>
          </a:bodyPr>
          <a:lstStyle/>
          <a:p>
            <a:pPr algn="ctr"/>
            <a:r>
              <a:rPr lang="en-US" b="1" dirty="0" err="1" smtClean="0"/>
              <a:t>Katja</a:t>
            </a:r>
            <a:r>
              <a:rPr lang="en-US" b="1" dirty="0" smtClean="0"/>
              <a:t> </a:t>
            </a:r>
            <a:r>
              <a:rPr lang="en-US" b="1" dirty="0" err="1" smtClean="0"/>
              <a:t>Nowick</a:t>
            </a:r>
            <a:endParaRPr lang="en-US" b="1" dirty="0" smtClean="0"/>
          </a:p>
          <a:p>
            <a:pPr algn="ctr"/>
            <a:r>
              <a:rPr lang="en-US" dirty="0" smtClean="0"/>
              <a:t>Group Leader</a:t>
            </a:r>
          </a:p>
          <a:p>
            <a:pPr algn="ctr"/>
            <a:r>
              <a:rPr lang="en-US" b="1" dirty="0" smtClean="0"/>
              <a:t>“</a:t>
            </a:r>
            <a:r>
              <a:rPr lang="en-US" b="1" dirty="0" err="1" smtClean="0"/>
              <a:t>TFome</a:t>
            </a:r>
            <a:r>
              <a:rPr lang="en-US" b="1" dirty="0" smtClean="0"/>
              <a:t> and </a:t>
            </a:r>
            <a:r>
              <a:rPr lang="en-US" b="1" dirty="0" err="1" smtClean="0"/>
              <a:t>Transcriptome</a:t>
            </a:r>
            <a:r>
              <a:rPr lang="en-US" b="1" dirty="0" smtClean="0"/>
              <a:t> Evolution”</a:t>
            </a:r>
          </a:p>
          <a:p>
            <a:pPr algn="ctr"/>
            <a:r>
              <a:rPr lang="en-US" dirty="0" smtClean="0"/>
              <a:t>Bioinformatics Group</a:t>
            </a:r>
          </a:p>
          <a:p>
            <a:pPr algn="ctr"/>
            <a:r>
              <a:rPr lang="en-US" dirty="0" smtClean="0"/>
              <a:t>Paul-</a:t>
            </a:r>
            <a:r>
              <a:rPr lang="en-US" dirty="0" err="1" smtClean="0"/>
              <a:t>Flechsig</a:t>
            </a:r>
            <a:r>
              <a:rPr lang="en-US" dirty="0" smtClean="0"/>
              <a:t>-Institute for Brain Research</a:t>
            </a:r>
          </a:p>
          <a:p>
            <a:pPr algn="ctr"/>
            <a:r>
              <a:rPr lang="en-US" dirty="0" smtClean="0"/>
              <a:t>University Leipzig</a:t>
            </a:r>
            <a:endParaRPr lang="de-DE" dirty="0"/>
          </a:p>
        </p:txBody>
      </p:sp>
    </p:spTree>
    <p:extLst>
      <p:ext uri="{BB962C8B-B14F-4D97-AF65-F5344CB8AC3E}">
        <p14:creationId xmlns:p14="http://schemas.microsoft.com/office/powerpoint/2010/main" val="405073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508475"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22889" y="118348"/>
            <a:ext cx="3189271" cy="769441"/>
          </a:xfrm>
          <a:prstGeom prst="rect">
            <a:avLst/>
          </a:prstGeom>
          <a:noFill/>
        </p:spPr>
        <p:txBody>
          <a:bodyPr wrap="none" rtlCol="0">
            <a:spAutoFit/>
          </a:bodyPr>
          <a:lstStyle/>
          <a:p>
            <a:r>
              <a:rPr lang="en-US" sz="4400" b="1" dirty="0" smtClean="0"/>
              <a:t>A family tree</a:t>
            </a:r>
            <a:endParaRPr lang="de-DE" sz="4400" b="1" dirty="0"/>
          </a:p>
        </p:txBody>
      </p:sp>
    </p:spTree>
    <p:extLst>
      <p:ext uri="{BB962C8B-B14F-4D97-AF65-F5344CB8AC3E}">
        <p14:creationId xmlns:p14="http://schemas.microsoft.com/office/powerpoint/2010/main" val="1982988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6" y="1196752"/>
            <a:ext cx="9024828"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22889" y="118348"/>
            <a:ext cx="2871684" cy="769441"/>
          </a:xfrm>
          <a:prstGeom prst="rect">
            <a:avLst/>
          </a:prstGeom>
          <a:noFill/>
        </p:spPr>
        <p:txBody>
          <a:bodyPr wrap="none" rtlCol="0">
            <a:spAutoFit/>
          </a:bodyPr>
          <a:lstStyle/>
          <a:p>
            <a:r>
              <a:rPr lang="en-US" sz="4400" b="1" dirty="0" smtClean="0"/>
              <a:t>A gene tree</a:t>
            </a:r>
            <a:endParaRPr lang="de-DE" sz="4400" b="1" dirty="0"/>
          </a:p>
        </p:txBody>
      </p:sp>
    </p:spTree>
    <p:extLst>
      <p:ext uri="{BB962C8B-B14F-4D97-AF65-F5344CB8AC3E}">
        <p14:creationId xmlns:p14="http://schemas.microsoft.com/office/powerpoint/2010/main" val="889163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1368"/>
            <a:ext cx="5578692"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95736" y="118348"/>
            <a:ext cx="4460260" cy="769441"/>
          </a:xfrm>
          <a:prstGeom prst="rect">
            <a:avLst/>
          </a:prstGeom>
          <a:noFill/>
        </p:spPr>
        <p:txBody>
          <a:bodyPr wrap="none" rtlCol="0">
            <a:spAutoFit/>
          </a:bodyPr>
          <a:lstStyle/>
          <a:p>
            <a:r>
              <a:rPr lang="en-US" sz="4400" b="1" dirty="0" smtClean="0"/>
              <a:t>Another gene tree</a:t>
            </a:r>
            <a:endParaRPr lang="de-DE" sz="4400" b="1" dirty="0"/>
          </a:p>
        </p:txBody>
      </p:sp>
    </p:spTree>
    <p:extLst>
      <p:ext uri="{BB962C8B-B14F-4D97-AF65-F5344CB8AC3E}">
        <p14:creationId xmlns:p14="http://schemas.microsoft.com/office/powerpoint/2010/main" val="3068202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2978031" y="981368"/>
            <a:ext cx="2530073" cy="5760000"/>
            <a:chOff x="1776" y="318"/>
            <a:chExt cx="2292" cy="5218"/>
          </a:xfrm>
        </p:grpSpPr>
        <p:pic>
          <p:nvPicPr>
            <p:cNvPr id="3" name="Picture 4" descr="341KRAB-TrreOrder_HCSepDet"/>
            <p:cNvPicPr>
              <a:picLocks noChangeAspect="1" noChangeArrowheads="1"/>
            </p:cNvPicPr>
            <p:nvPr/>
          </p:nvPicPr>
          <p:blipFill>
            <a:blip r:embed="rId2" cstate="print">
              <a:extLst>
                <a:ext uri="{28A0092B-C50C-407E-A947-70E740481C1C}">
                  <a14:useLocalDpi xmlns:a14="http://schemas.microsoft.com/office/drawing/2010/main" val="0"/>
                </a:ext>
              </a:extLst>
            </a:blip>
            <a:srcRect t="1286"/>
            <a:stretch>
              <a:fillRect/>
            </a:stretch>
          </p:blipFill>
          <p:spPr bwMode="auto">
            <a:xfrm>
              <a:off x="3072" y="318"/>
              <a:ext cx="996" cy="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DNADist_NJTree_Courier"/>
            <p:cNvPicPr>
              <a:picLocks noChangeAspect="1" noChangeArrowheads="1"/>
            </p:cNvPicPr>
            <p:nvPr/>
          </p:nvPicPr>
          <p:blipFill>
            <a:blip r:embed="rId3" cstate="print">
              <a:extLst>
                <a:ext uri="{28A0092B-C50C-407E-A947-70E740481C1C}">
                  <a14:useLocalDpi xmlns:a14="http://schemas.microsoft.com/office/drawing/2010/main" val="0"/>
                </a:ext>
              </a:extLst>
            </a:blip>
            <a:srcRect r="23438" b="17970"/>
            <a:stretch>
              <a:fillRect/>
            </a:stretch>
          </p:blipFill>
          <p:spPr bwMode="auto">
            <a:xfrm>
              <a:off x="1776" y="384"/>
              <a:ext cx="1274" cy="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35496" y="118348"/>
            <a:ext cx="9209572" cy="584775"/>
          </a:xfrm>
          <a:prstGeom prst="rect">
            <a:avLst/>
          </a:prstGeom>
          <a:noFill/>
        </p:spPr>
        <p:txBody>
          <a:bodyPr wrap="none" rtlCol="0">
            <a:spAutoFit/>
          </a:bodyPr>
          <a:lstStyle/>
          <a:p>
            <a:r>
              <a:rPr lang="en-US" sz="3200" b="1" dirty="0" smtClean="0"/>
              <a:t>A tree of gene expression patterns in multiple tissues</a:t>
            </a:r>
            <a:endParaRPr lang="de-DE" sz="3200" b="1" dirty="0"/>
          </a:p>
        </p:txBody>
      </p:sp>
    </p:spTree>
    <p:extLst>
      <p:ext uri="{BB962C8B-B14F-4D97-AF65-F5344CB8AC3E}">
        <p14:creationId xmlns:p14="http://schemas.microsoft.com/office/powerpoint/2010/main" val="395837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06" y="980728"/>
            <a:ext cx="8141342" cy="5760000"/>
          </a:xfrm>
          <a:prstGeom prst="rect">
            <a:avLst/>
          </a:prstGeom>
        </p:spPr>
      </p:pic>
      <p:sp>
        <p:nvSpPr>
          <p:cNvPr id="5" name="TextBox 4"/>
          <p:cNvSpPr txBox="1"/>
          <p:nvPr/>
        </p:nvSpPr>
        <p:spPr>
          <a:xfrm>
            <a:off x="827584" y="118348"/>
            <a:ext cx="7575022" cy="769441"/>
          </a:xfrm>
          <a:prstGeom prst="rect">
            <a:avLst/>
          </a:prstGeom>
          <a:noFill/>
        </p:spPr>
        <p:txBody>
          <a:bodyPr wrap="none" rtlCol="0">
            <a:spAutoFit/>
          </a:bodyPr>
          <a:lstStyle/>
          <a:p>
            <a:r>
              <a:rPr lang="en-US" sz="4400" b="1" dirty="0" smtClean="0"/>
              <a:t>A tree of Gene Ontology groups</a:t>
            </a:r>
            <a:endParaRPr lang="de-DE" sz="4400" b="1" dirty="0"/>
          </a:p>
        </p:txBody>
      </p:sp>
    </p:spTree>
    <p:extLst>
      <p:ext uri="{BB962C8B-B14F-4D97-AF65-F5344CB8AC3E}">
        <p14:creationId xmlns:p14="http://schemas.microsoft.com/office/powerpoint/2010/main" val="95826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6090634"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118348"/>
            <a:ext cx="6983643" cy="769441"/>
          </a:xfrm>
          <a:prstGeom prst="rect">
            <a:avLst/>
          </a:prstGeom>
          <a:noFill/>
        </p:spPr>
        <p:txBody>
          <a:bodyPr wrap="none" rtlCol="0">
            <a:spAutoFit/>
          </a:bodyPr>
          <a:lstStyle/>
          <a:p>
            <a:r>
              <a:rPr lang="en-US" sz="4400" b="1" dirty="0" smtClean="0"/>
              <a:t>The first drawn tree (Darwin)</a:t>
            </a:r>
            <a:endParaRPr lang="de-DE" sz="4400" b="1" dirty="0"/>
          </a:p>
        </p:txBody>
      </p:sp>
    </p:spTree>
    <p:extLst>
      <p:ext uri="{BB962C8B-B14F-4D97-AF65-F5344CB8AC3E}">
        <p14:creationId xmlns:p14="http://schemas.microsoft.com/office/powerpoint/2010/main" val="566948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96752"/>
            <a:ext cx="8568952" cy="1754326"/>
          </a:xfrm>
          <a:prstGeom prst="rect">
            <a:avLst/>
          </a:prstGeom>
          <a:noFill/>
        </p:spPr>
        <p:txBody>
          <a:bodyPr wrap="square" rtlCol="0">
            <a:spAutoFit/>
          </a:bodyPr>
          <a:lstStyle/>
          <a:p>
            <a:r>
              <a:rPr lang="en-US" dirty="0" smtClean="0"/>
              <a:t>All in life is related by common ancestry</a:t>
            </a:r>
          </a:p>
          <a:p>
            <a:endParaRPr lang="en-US" dirty="0"/>
          </a:p>
          <a:p>
            <a:r>
              <a:rPr lang="en-US" dirty="0" err="1" smtClean="0"/>
              <a:t>Phylogenetics</a:t>
            </a:r>
            <a:r>
              <a:rPr lang="en-US" dirty="0" smtClean="0"/>
              <a:t> refers to the evolutionary relatedness of organisms (species, populations …)</a:t>
            </a:r>
          </a:p>
          <a:p>
            <a:endParaRPr lang="en-US" dirty="0" smtClean="0"/>
          </a:p>
          <a:p>
            <a:r>
              <a:rPr lang="en-US" dirty="0" smtClean="0"/>
              <a:t>But all the following methods can be used for any type of data as long as characters have more than one state</a:t>
            </a:r>
            <a:endParaRPr lang="de-DE" dirty="0"/>
          </a:p>
        </p:txBody>
      </p:sp>
      <p:sp>
        <p:nvSpPr>
          <p:cNvPr id="3" name="TextBox 2"/>
          <p:cNvSpPr txBox="1"/>
          <p:nvPr/>
        </p:nvSpPr>
        <p:spPr>
          <a:xfrm>
            <a:off x="107504" y="260648"/>
            <a:ext cx="8936934" cy="584775"/>
          </a:xfrm>
          <a:prstGeom prst="rect">
            <a:avLst/>
          </a:prstGeom>
          <a:noFill/>
        </p:spPr>
        <p:txBody>
          <a:bodyPr wrap="none" rtlCol="0">
            <a:spAutoFit/>
          </a:bodyPr>
          <a:lstStyle/>
          <a:p>
            <a:r>
              <a:rPr lang="en-US" sz="3200" b="1" dirty="0" smtClean="0"/>
              <a:t>Topic today: Evolutionary trees / phylogenetic trees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386" y="2970902"/>
            <a:ext cx="2975206"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24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000" y="332656"/>
            <a:ext cx="48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823913"/>
            <a:ext cx="9036496" cy="3693319"/>
          </a:xfrm>
          <a:prstGeom prst="rect">
            <a:avLst/>
          </a:prstGeom>
          <a:noFill/>
        </p:spPr>
        <p:txBody>
          <a:bodyPr wrap="square" rtlCol="0">
            <a:spAutoFit/>
          </a:bodyPr>
          <a:lstStyle/>
          <a:p>
            <a:r>
              <a:rPr lang="en-US" dirty="0" smtClean="0"/>
              <a:t>Tree = a mathematical structure</a:t>
            </a:r>
          </a:p>
          <a:p>
            <a:endParaRPr lang="en-US" dirty="0" smtClean="0"/>
          </a:p>
          <a:p>
            <a:r>
              <a:rPr lang="en-US" dirty="0" smtClean="0"/>
              <a:t>Trees reflect how similar/related things are</a:t>
            </a:r>
          </a:p>
          <a:p>
            <a:r>
              <a:rPr lang="en-US" dirty="0" smtClean="0"/>
              <a:t>Things = nodes in the tree, e.g. species</a:t>
            </a:r>
          </a:p>
          <a:p>
            <a:r>
              <a:rPr lang="en-US" dirty="0" smtClean="0"/>
              <a:t>Terminal nodes (leaves) = species  (for which we have data)</a:t>
            </a:r>
          </a:p>
          <a:p>
            <a:r>
              <a:rPr lang="en-US" dirty="0" smtClean="0"/>
              <a:t>Internal nodes = inferred ancestors</a:t>
            </a:r>
          </a:p>
          <a:p>
            <a:r>
              <a:rPr lang="en-US" dirty="0" smtClean="0"/>
              <a:t>Branches (edges) show relationship</a:t>
            </a:r>
          </a:p>
          <a:p>
            <a:r>
              <a:rPr lang="en-US" dirty="0" smtClean="0"/>
              <a:t>Length of the branch can reflect evolutionary time (weighted trees)</a:t>
            </a:r>
          </a:p>
          <a:p>
            <a:endParaRPr lang="en-US" dirty="0"/>
          </a:p>
          <a:p>
            <a:r>
              <a:rPr lang="en-US" dirty="0" smtClean="0"/>
              <a:t>Terminology differs between disciplines</a:t>
            </a:r>
            <a:endParaRPr lang="en-US" dirty="0"/>
          </a:p>
          <a:p>
            <a:endParaRPr lang="en-US" dirty="0" smtClean="0"/>
          </a:p>
          <a:p>
            <a:r>
              <a:rPr lang="en-US" dirty="0" smtClean="0"/>
              <a:t>Usually data for ancestors are sparse (only fossils), </a:t>
            </a:r>
          </a:p>
          <a:p>
            <a:r>
              <a:rPr lang="en-US" dirty="0"/>
              <a:t> </a:t>
            </a:r>
            <a:r>
              <a:rPr lang="en-US" dirty="0" smtClean="0"/>
              <a:t>     so the evolutionary history has to be reconstructed based on living species</a:t>
            </a:r>
            <a:endParaRPr lang="de-DE" dirty="0"/>
          </a:p>
        </p:txBody>
      </p:sp>
      <p:sp>
        <p:nvSpPr>
          <p:cNvPr id="3" name="TextBox 2"/>
          <p:cNvSpPr txBox="1"/>
          <p:nvPr/>
        </p:nvSpPr>
        <p:spPr>
          <a:xfrm>
            <a:off x="307192" y="100425"/>
            <a:ext cx="3077381" cy="769441"/>
          </a:xfrm>
          <a:prstGeom prst="rect">
            <a:avLst/>
          </a:prstGeom>
          <a:noFill/>
        </p:spPr>
        <p:txBody>
          <a:bodyPr wrap="none" rtlCol="0">
            <a:spAutoFit/>
          </a:bodyPr>
          <a:lstStyle/>
          <a:p>
            <a:r>
              <a:rPr lang="en-US" sz="4400" b="1" dirty="0"/>
              <a:t>T</a:t>
            </a:r>
            <a:r>
              <a:rPr lang="en-US" sz="4400" b="1" dirty="0" smtClean="0"/>
              <a:t>erminology</a:t>
            </a:r>
            <a:endParaRPr lang="de-DE" sz="4400" b="1" dirty="0"/>
          </a:p>
        </p:txBody>
      </p:sp>
    </p:spTree>
    <p:extLst>
      <p:ext uri="{BB962C8B-B14F-4D97-AF65-F5344CB8AC3E}">
        <p14:creationId xmlns:p14="http://schemas.microsoft.com/office/powerpoint/2010/main" val="3189575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0128"/>
            <a:ext cx="7311553" cy="769441"/>
          </a:xfrm>
          <a:prstGeom prst="rect">
            <a:avLst/>
          </a:prstGeom>
          <a:noFill/>
        </p:spPr>
        <p:txBody>
          <a:bodyPr wrap="none" rtlCol="0">
            <a:spAutoFit/>
          </a:bodyPr>
          <a:lstStyle/>
          <a:p>
            <a:r>
              <a:rPr lang="en-US" sz="4400" b="1" dirty="0" smtClean="0"/>
              <a:t>Branches can be freely rotated</a:t>
            </a:r>
            <a:endParaRPr lang="de-DE" sz="4400"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88" t="35586" r="12695" b="18361"/>
          <a:stretch/>
        </p:blipFill>
        <p:spPr bwMode="auto">
          <a:xfrm>
            <a:off x="-108520" y="1557032"/>
            <a:ext cx="467947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88" t="35586" r="12695" b="18361"/>
          <a:stretch/>
        </p:blipFill>
        <p:spPr bwMode="auto">
          <a:xfrm>
            <a:off x="4573043" y="1556792"/>
            <a:ext cx="467947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08520" y="1196752"/>
            <a:ext cx="4770858" cy="461665"/>
          </a:xfrm>
          <a:prstGeom prst="rect">
            <a:avLst/>
          </a:prstGeom>
          <a:noFill/>
        </p:spPr>
        <p:txBody>
          <a:bodyPr wrap="none" rtlCol="0">
            <a:spAutoFit/>
          </a:bodyPr>
          <a:lstStyle/>
          <a:p>
            <a:r>
              <a:rPr lang="en-US" sz="2400" dirty="0" smtClean="0"/>
              <a:t>1          2            3        4             5         6 </a:t>
            </a:r>
            <a:endParaRPr lang="de-DE" sz="2400" dirty="0"/>
          </a:p>
        </p:txBody>
      </p:sp>
      <p:sp>
        <p:nvSpPr>
          <p:cNvPr id="15" name="TextBox 14"/>
          <p:cNvSpPr txBox="1"/>
          <p:nvPr/>
        </p:nvSpPr>
        <p:spPr>
          <a:xfrm>
            <a:off x="4553670" y="1196752"/>
            <a:ext cx="4770858" cy="461665"/>
          </a:xfrm>
          <a:prstGeom prst="rect">
            <a:avLst/>
          </a:prstGeom>
          <a:noFill/>
        </p:spPr>
        <p:txBody>
          <a:bodyPr wrap="none" rtlCol="0">
            <a:spAutoFit/>
          </a:bodyPr>
          <a:lstStyle/>
          <a:p>
            <a:r>
              <a:rPr lang="en-US" sz="2400" dirty="0" smtClean="0"/>
              <a:t>1          3            2        4             5         6 </a:t>
            </a:r>
            <a:endParaRPr lang="de-DE" sz="2400" dirty="0"/>
          </a:p>
        </p:txBody>
      </p:sp>
      <p:grpSp>
        <p:nvGrpSpPr>
          <p:cNvPr id="11" name="Group 10"/>
          <p:cNvGrpSpPr/>
          <p:nvPr/>
        </p:nvGrpSpPr>
        <p:grpSpPr>
          <a:xfrm>
            <a:off x="5724248" y="2024904"/>
            <a:ext cx="1080000" cy="540000"/>
            <a:chOff x="5292080" y="5157192"/>
            <a:chExt cx="1440160" cy="1058416"/>
          </a:xfrm>
        </p:grpSpPr>
        <p:sp>
          <p:nvSpPr>
            <p:cNvPr id="5" name="Oval 4"/>
            <p:cNvSpPr/>
            <p:nvPr/>
          </p:nvSpPr>
          <p:spPr>
            <a:xfrm>
              <a:off x="5292080" y="5301208"/>
              <a:ext cx="144016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ounded Rectangle 5"/>
            <p:cNvSpPr/>
            <p:nvPr/>
          </p:nvSpPr>
          <p:spPr>
            <a:xfrm>
              <a:off x="5904148" y="5157192"/>
              <a:ext cx="756084"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Straight Arrow Connector 7"/>
            <p:cNvCxnSpPr/>
            <p:nvPr/>
          </p:nvCxnSpPr>
          <p:spPr>
            <a:xfrm flipV="1">
              <a:off x="5885259" y="5285968"/>
              <a:ext cx="216024" cy="19784"/>
            </a:xfrm>
            <a:prstGeom prst="straightConnector1">
              <a:avLst/>
            </a:prstGeom>
            <a:ln w="28575">
              <a:solidFill>
                <a:schemeClr val="tx2">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88" t="35586" r="12695" b="18361"/>
          <a:stretch/>
        </p:blipFill>
        <p:spPr bwMode="auto">
          <a:xfrm>
            <a:off x="2339752" y="4437352"/>
            <a:ext cx="467947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339752" y="4077072"/>
            <a:ext cx="4770858" cy="461665"/>
          </a:xfrm>
          <a:prstGeom prst="rect">
            <a:avLst/>
          </a:prstGeom>
          <a:noFill/>
        </p:spPr>
        <p:txBody>
          <a:bodyPr wrap="none" rtlCol="0">
            <a:spAutoFit/>
          </a:bodyPr>
          <a:lstStyle/>
          <a:p>
            <a:r>
              <a:rPr lang="en-US" sz="2400" dirty="0" smtClean="0"/>
              <a:t>1          5            4        3             2         6 </a:t>
            </a:r>
            <a:endParaRPr lang="de-DE" sz="2400" dirty="0"/>
          </a:p>
        </p:txBody>
      </p:sp>
      <p:grpSp>
        <p:nvGrpSpPr>
          <p:cNvPr id="18" name="Group 17"/>
          <p:cNvGrpSpPr/>
          <p:nvPr/>
        </p:nvGrpSpPr>
        <p:grpSpPr>
          <a:xfrm>
            <a:off x="4428064" y="5733256"/>
            <a:ext cx="720000" cy="360000"/>
            <a:chOff x="5292080" y="5157192"/>
            <a:chExt cx="1440160" cy="1058416"/>
          </a:xfrm>
        </p:grpSpPr>
        <p:sp>
          <p:nvSpPr>
            <p:cNvPr id="19" name="Oval 18"/>
            <p:cNvSpPr/>
            <p:nvPr/>
          </p:nvSpPr>
          <p:spPr>
            <a:xfrm>
              <a:off x="5292080" y="5301208"/>
              <a:ext cx="144016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ounded Rectangle 19"/>
            <p:cNvSpPr/>
            <p:nvPr/>
          </p:nvSpPr>
          <p:spPr>
            <a:xfrm>
              <a:off x="5904148" y="5157192"/>
              <a:ext cx="756084"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Straight Arrow Connector 20"/>
            <p:cNvCxnSpPr/>
            <p:nvPr/>
          </p:nvCxnSpPr>
          <p:spPr>
            <a:xfrm flipV="1">
              <a:off x="5885259" y="5285968"/>
              <a:ext cx="216024" cy="19784"/>
            </a:xfrm>
            <a:prstGeom prst="straightConnector1">
              <a:avLst/>
            </a:prstGeom>
            <a:ln w="28575">
              <a:solidFill>
                <a:schemeClr val="tx2">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1810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657" y="0"/>
            <a:ext cx="6062685" cy="769441"/>
          </a:xfrm>
          <a:prstGeom prst="rect">
            <a:avLst/>
          </a:prstGeom>
          <a:noFill/>
        </p:spPr>
        <p:txBody>
          <a:bodyPr wrap="none" rtlCol="0">
            <a:spAutoFit/>
          </a:bodyPr>
          <a:lstStyle/>
          <a:p>
            <a:r>
              <a:rPr lang="en-US" sz="4400" b="1" dirty="0" err="1" smtClean="0"/>
              <a:t>Unrooted</a:t>
            </a:r>
            <a:r>
              <a:rPr lang="en-US" sz="4400" b="1" dirty="0" smtClean="0"/>
              <a:t> </a:t>
            </a:r>
            <a:r>
              <a:rPr lang="en-US" sz="4400" b="1" dirty="0" err="1" smtClean="0"/>
              <a:t>vs</a:t>
            </a:r>
            <a:r>
              <a:rPr lang="en-US" sz="4400" b="1" dirty="0" smtClean="0"/>
              <a:t> rooted trees</a:t>
            </a:r>
            <a:endParaRPr lang="de-DE" sz="44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784" y="1124744"/>
            <a:ext cx="43776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3664" y="6127730"/>
            <a:ext cx="4829399" cy="369332"/>
          </a:xfrm>
          <a:prstGeom prst="rect">
            <a:avLst/>
          </a:prstGeom>
          <a:noFill/>
        </p:spPr>
        <p:txBody>
          <a:bodyPr wrap="none" rtlCol="0">
            <a:spAutoFit/>
          </a:bodyPr>
          <a:lstStyle/>
          <a:p>
            <a:r>
              <a:rPr lang="en-US" b="1" dirty="0" smtClean="0"/>
              <a:t>Only rooted trees have an evolutionary direction</a:t>
            </a:r>
            <a:endParaRPr lang="de-DE" b="1" dirty="0"/>
          </a:p>
        </p:txBody>
      </p:sp>
      <p:sp>
        <p:nvSpPr>
          <p:cNvPr id="4" name="TextBox 3"/>
          <p:cNvSpPr txBox="1"/>
          <p:nvPr/>
        </p:nvSpPr>
        <p:spPr>
          <a:xfrm>
            <a:off x="107504" y="2060848"/>
            <a:ext cx="1100751" cy="369332"/>
          </a:xfrm>
          <a:prstGeom prst="rect">
            <a:avLst/>
          </a:prstGeom>
          <a:noFill/>
        </p:spPr>
        <p:txBody>
          <a:bodyPr wrap="none" rtlCol="0">
            <a:spAutoFit/>
          </a:bodyPr>
          <a:lstStyle/>
          <a:p>
            <a:r>
              <a:rPr lang="en-US" b="1" dirty="0" err="1"/>
              <a:t>U</a:t>
            </a:r>
            <a:r>
              <a:rPr lang="en-US" b="1" dirty="0" err="1" smtClean="0"/>
              <a:t>nrooted</a:t>
            </a:r>
            <a:endParaRPr lang="de-DE" b="1" dirty="0"/>
          </a:p>
        </p:txBody>
      </p:sp>
      <p:sp>
        <p:nvSpPr>
          <p:cNvPr id="5" name="TextBox 4"/>
          <p:cNvSpPr txBox="1"/>
          <p:nvPr/>
        </p:nvSpPr>
        <p:spPr>
          <a:xfrm>
            <a:off x="107504" y="3356992"/>
            <a:ext cx="3612720" cy="646331"/>
          </a:xfrm>
          <a:prstGeom prst="rect">
            <a:avLst/>
          </a:prstGeom>
          <a:noFill/>
        </p:spPr>
        <p:txBody>
          <a:bodyPr wrap="none" rtlCol="0">
            <a:spAutoFit/>
          </a:bodyPr>
          <a:lstStyle/>
          <a:p>
            <a:r>
              <a:rPr lang="en-US" b="1" dirty="0" smtClean="0"/>
              <a:t>Rooted</a:t>
            </a:r>
          </a:p>
          <a:p>
            <a:r>
              <a:rPr lang="en-US" dirty="0" smtClean="0"/>
              <a:t>Choosing different branches as roots</a:t>
            </a:r>
            <a:endParaRPr lang="de-DE" dirty="0"/>
          </a:p>
        </p:txBody>
      </p:sp>
    </p:spTree>
    <p:extLst>
      <p:ext uri="{BB962C8B-B14F-4D97-AF65-F5344CB8AC3E}">
        <p14:creationId xmlns:p14="http://schemas.microsoft.com/office/powerpoint/2010/main" val="298546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76672"/>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782" y="3789040"/>
            <a:ext cx="4288097" cy="3139321"/>
          </a:xfrm>
          <a:prstGeom prst="rect">
            <a:avLst/>
          </a:prstGeom>
          <a:noFill/>
        </p:spPr>
        <p:txBody>
          <a:bodyPr wrap="none" rtlCol="0">
            <a:spAutoFit/>
          </a:bodyPr>
          <a:lstStyle/>
          <a:p>
            <a:r>
              <a:rPr lang="en-US" dirty="0" smtClean="0"/>
              <a:t>Tree = a biological organism</a:t>
            </a:r>
          </a:p>
          <a:p>
            <a:r>
              <a:rPr lang="en-US" dirty="0"/>
              <a:t> </a:t>
            </a:r>
            <a:r>
              <a:rPr lang="en-US" dirty="0" smtClean="0"/>
              <a:t>        </a:t>
            </a:r>
            <a:r>
              <a:rPr lang="en-US" b="1" dirty="0" smtClean="0"/>
              <a:t>= a mathematical structure</a:t>
            </a:r>
          </a:p>
          <a:p>
            <a:endParaRPr lang="en-US" dirty="0" smtClean="0"/>
          </a:p>
          <a:p>
            <a:r>
              <a:rPr lang="en-US" dirty="0" smtClean="0"/>
              <a:t>Trees reflect how similar/related things are</a:t>
            </a:r>
          </a:p>
          <a:p>
            <a:r>
              <a:rPr lang="en-US" dirty="0" smtClean="0"/>
              <a:t>Leaves = Things </a:t>
            </a:r>
          </a:p>
          <a:p>
            <a:r>
              <a:rPr lang="en-US" dirty="0" smtClean="0"/>
              <a:t>Branches show relationship of the things</a:t>
            </a:r>
          </a:p>
          <a:p>
            <a:endParaRPr lang="en-US" dirty="0"/>
          </a:p>
          <a:p>
            <a:r>
              <a:rPr lang="en-US" dirty="0" smtClean="0"/>
              <a:t>Examples:</a:t>
            </a:r>
          </a:p>
          <a:p>
            <a:r>
              <a:rPr lang="en-US" dirty="0" smtClean="0"/>
              <a:t>Species tree – how similar are species</a:t>
            </a:r>
          </a:p>
          <a:p>
            <a:r>
              <a:rPr lang="en-US" dirty="0" smtClean="0"/>
              <a:t>Gene trees – how similar are genes</a:t>
            </a:r>
          </a:p>
          <a:p>
            <a:r>
              <a:rPr lang="en-US" dirty="0" smtClean="0"/>
              <a:t>…</a:t>
            </a:r>
          </a:p>
        </p:txBody>
      </p:sp>
      <p:sp>
        <p:nvSpPr>
          <p:cNvPr id="4" name="TextBox 3"/>
          <p:cNvSpPr txBox="1"/>
          <p:nvPr/>
        </p:nvSpPr>
        <p:spPr>
          <a:xfrm>
            <a:off x="286204" y="111423"/>
            <a:ext cx="3712491" cy="769441"/>
          </a:xfrm>
          <a:prstGeom prst="rect">
            <a:avLst/>
          </a:prstGeom>
          <a:noFill/>
        </p:spPr>
        <p:txBody>
          <a:bodyPr wrap="none" rtlCol="0">
            <a:spAutoFit/>
          </a:bodyPr>
          <a:lstStyle/>
          <a:p>
            <a:r>
              <a:rPr lang="en-US" sz="4400" b="1" dirty="0" smtClean="0"/>
              <a:t>What is a tree?</a:t>
            </a:r>
            <a:endParaRPr lang="de-DE" sz="4400" b="1" dirty="0"/>
          </a:p>
        </p:txBody>
      </p:sp>
    </p:spTree>
    <p:extLst>
      <p:ext uri="{BB962C8B-B14F-4D97-AF65-F5344CB8AC3E}">
        <p14:creationId xmlns:p14="http://schemas.microsoft.com/office/powerpoint/2010/main" val="2004902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9635"/>
            <a:ext cx="814153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280" y="2564904"/>
            <a:ext cx="9289032" cy="1015663"/>
          </a:xfrm>
          <a:prstGeom prst="rect">
            <a:avLst/>
          </a:prstGeom>
          <a:noFill/>
        </p:spPr>
        <p:txBody>
          <a:bodyPr wrap="square" rtlCol="0">
            <a:spAutoFit/>
          </a:bodyPr>
          <a:lstStyle/>
          <a:p>
            <a:r>
              <a:rPr lang="en-US" sz="2400" b="1" dirty="0" err="1" smtClean="0"/>
              <a:t>Polytomy</a:t>
            </a:r>
            <a:r>
              <a:rPr lang="en-US" dirty="0" smtClean="0"/>
              <a:t> = when a node has more than 3 branches (more than 1 ancestor + two </a:t>
            </a:r>
            <a:r>
              <a:rPr lang="en-US" dirty="0" err="1" smtClean="0"/>
              <a:t>descendents</a:t>
            </a:r>
            <a:r>
              <a:rPr lang="en-US" dirty="0" smtClean="0"/>
              <a:t>)</a:t>
            </a:r>
          </a:p>
          <a:p>
            <a:r>
              <a:rPr lang="en-US" dirty="0" smtClean="0"/>
              <a:t>Either the lineages really diverged at the same time (or very rapidly)</a:t>
            </a:r>
          </a:p>
          <a:p>
            <a:r>
              <a:rPr lang="en-US" dirty="0" smtClean="0"/>
              <a:t>      or we don’t know what the real divergence pattern is</a:t>
            </a:r>
            <a:endParaRPr lang="de-DE" dirty="0"/>
          </a:p>
        </p:txBody>
      </p:sp>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9608"/>
          <a:stretch/>
        </p:blipFill>
        <p:spPr bwMode="auto">
          <a:xfrm>
            <a:off x="3347864" y="3861048"/>
            <a:ext cx="5141039"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15616" y="0"/>
            <a:ext cx="6946645" cy="769441"/>
          </a:xfrm>
          <a:prstGeom prst="rect">
            <a:avLst/>
          </a:prstGeom>
          <a:noFill/>
        </p:spPr>
        <p:txBody>
          <a:bodyPr wrap="none" rtlCol="0">
            <a:spAutoFit/>
          </a:bodyPr>
          <a:lstStyle/>
          <a:p>
            <a:r>
              <a:rPr lang="en-US" sz="4400" b="1" dirty="0" smtClean="0"/>
              <a:t>Resolved </a:t>
            </a:r>
            <a:r>
              <a:rPr lang="en-US" sz="4400" b="1" dirty="0" err="1" smtClean="0"/>
              <a:t>vs</a:t>
            </a:r>
            <a:r>
              <a:rPr lang="en-US" sz="4400" b="1" dirty="0" smtClean="0"/>
              <a:t> unresolved trees</a:t>
            </a:r>
            <a:endParaRPr lang="de-DE" sz="4400" b="1" dirty="0"/>
          </a:p>
        </p:txBody>
      </p:sp>
      <p:sp>
        <p:nvSpPr>
          <p:cNvPr id="3" name="TextBox 2"/>
          <p:cNvSpPr txBox="1"/>
          <p:nvPr/>
        </p:nvSpPr>
        <p:spPr>
          <a:xfrm>
            <a:off x="251520" y="4365104"/>
            <a:ext cx="2775183" cy="646331"/>
          </a:xfrm>
          <a:prstGeom prst="rect">
            <a:avLst/>
          </a:prstGeom>
          <a:noFill/>
        </p:spPr>
        <p:txBody>
          <a:bodyPr wrap="none" rtlCol="0">
            <a:spAutoFit/>
          </a:bodyPr>
          <a:lstStyle/>
          <a:p>
            <a:r>
              <a:rPr lang="en-US" dirty="0" smtClean="0"/>
              <a:t>Example of a star tree:</a:t>
            </a:r>
          </a:p>
          <a:p>
            <a:r>
              <a:rPr lang="en-US" dirty="0" smtClean="0"/>
              <a:t>Radiation of Darwin finches</a:t>
            </a:r>
            <a:endParaRPr lang="de-DE" dirty="0"/>
          </a:p>
        </p:txBody>
      </p:sp>
    </p:spTree>
    <p:extLst>
      <p:ext uri="{BB962C8B-B14F-4D97-AF65-F5344CB8AC3E}">
        <p14:creationId xmlns:p14="http://schemas.microsoft.com/office/powerpoint/2010/main" val="3394972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47750"/>
            <a:ext cx="53352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0" y="5435932"/>
            <a:ext cx="4880631" cy="369332"/>
          </a:xfrm>
          <a:prstGeom prst="rect">
            <a:avLst/>
          </a:prstGeom>
          <a:noFill/>
        </p:spPr>
        <p:txBody>
          <a:bodyPr wrap="none" rtlCol="0">
            <a:spAutoFit/>
          </a:bodyPr>
          <a:lstStyle/>
          <a:p>
            <a:r>
              <a:rPr lang="en-US" dirty="0" err="1" smtClean="0"/>
              <a:t>Newick</a:t>
            </a:r>
            <a:r>
              <a:rPr lang="en-US" dirty="0" smtClean="0"/>
              <a:t> format used by many computer programs:</a:t>
            </a:r>
            <a:endParaRPr lang="de-DE" dirty="0"/>
          </a:p>
        </p:txBody>
      </p:sp>
      <p:sp>
        <p:nvSpPr>
          <p:cNvPr id="3" name="TextBox 2"/>
          <p:cNvSpPr txBox="1"/>
          <p:nvPr/>
        </p:nvSpPr>
        <p:spPr>
          <a:xfrm>
            <a:off x="2669583" y="44624"/>
            <a:ext cx="3630609" cy="769441"/>
          </a:xfrm>
          <a:prstGeom prst="rect">
            <a:avLst/>
          </a:prstGeom>
          <a:noFill/>
        </p:spPr>
        <p:txBody>
          <a:bodyPr wrap="none" rtlCol="0">
            <a:spAutoFit/>
          </a:bodyPr>
          <a:lstStyle/>
          <a:p>
            <a:r>
              <a:rPr lang="en-US" sz="4400" b="1" dirty="0" err="1" smtClean="0"/>
              <a:t>Newick</a:t>
            </a:r>
            <a:r>
              <a:rPr lang="en-US" sz="4400" b="1" dirty="0" smtClean="0"/>
              <a:t> format</a:t>
            </a:r>
            <a:endParaRPr lang="de-DE" sz="4400" b="1" dirty="0"/>
          </a:p>
        </p:txBody>
      </p:sp>
    </p:spTree>
    <p:extLst>
      <p:ext uri="{BB962C8B-B14F-4D97-AF65-F5344CB8AC3E}">
        <p14:creationId xmlns:p14="http://schemas.microsoft.com/office/powerpoint/2010/main" val="1741570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69"/>
          <a:stretch/>
        </p:blipFill>
        <p:spPr bwMode="auto">
          <a:xfrm>
            <a:off x="6716652" y="1196752"/>
            <a:ext cx="2319844"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36752"/>
            <a:ext cx="392079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496" y="4855111"/>
            <a:ext cx="3024995" cy="1292662"/>
          </a:xfrm>
          <a:prstGeom prst="rect">
            <a:avLst/>
          </a:prstGeom>
          <a:noFill/>
        </p:spPr>
        <p:txBody>
          <a:bodyPr wrap="none" rtlCol="0">
            <a:spAutoFit/>
          </a:bodyPr>
          <a:lstStyle/>
          <a:p>
            <a:r>
              <a:rPr lang="en-US" sz="2400" b="1" u="sng" dirty="0" err="1" smtClean="0"/>
              <a:t>Cladogram</a:t>
            </a:r>
            <a:endParaRPr lang="en-US" sz="2400" b="1" u="sng" dirty="0" smtClean="0"/>
          </a:p>
          <a:p>
            <a:r>
              <a:rPr lang="en-US" dirty="0" smtClean="0"/>
              <a:t>Most simple tree </a:t>
            </a:r>
          </a:p>
          <a:p>
            <a:r>
              <a:rPr lang="en-US" dirty="0" smtClean="0"/>
              <a:t>Just shows relative </a:t>
            </a:r>
            <a:r>
              <a:rPr lang="en-US" dirty="0" err="1" smtClean="0"/>
              <a:t>recency</a:t>
            </a:r>
            <a:endParaRPr lang="en-US" dirty="0" smtClean="0"/>
          </a:p>
          <a:p>
            <a:r>
              <a:rPr lang="en-US" dirty="0" smtClean="0"/>
              <a:t>Branch length has no meaning</a:t>
            </a:r>
            <a:endParaRPr lang="de-DE" dirty="0"/>
          </a:p>
        </p:txBody>
      </p:sp>
      <p:sp>
        <p:nvSpPr>
          <p:cNvPr id="3" name="TextBox 2"/>
          <p:cNvSpPr txBox="1"/>
          <p:nvPr/>
        </p:nvSpPr>
        <p:spPr>
          <a:xfrm>
            <a:off x="3656001" y="4858127"/>
            <a:ext cx="2284151" cy="1292662"/>
          </a:xfrm>
          <a:prstGeom prst="rect">
            <a:avLst/>
          </a:prstGeom>
          <a:noFill/>
        </p:spPr>
        <p:txBody>
          <a:bodyPr wrap="none" rtlCol="0">
            <a:spAutoFit/>
          </a:bodyPr>
          <a:lstStyle/>
          <a:p>
            <a:r>
              <a:rPr lang="en-US" sz="2400" b="1" u="sng" dirty="0" err="1" smtClean="0"/>
              <a:t>Phylogram</a:t>
            </a:r>
            <a:endParaRPr lang="en-US" sz="2400" b="1" u="sng" dirty="0" smtClean="0"/>
          </a:p>
          <a:p>
            <a:r>
              <a:rPr lang="en-US" dirty="0"/>
              <a:t>A</a:t>
            </a:r>
            <a:r>
              <a:rPr lang="en-US" dirty="0" smtClean="0"/>
              <a:t>dditive tree</a:t>
            </a:r>
          </a:p>
          <a:p>
            <a:r>
              <a:rPr lang="en-US" dirty="0" smtClean="0"/>
              <a:t>Branch length reflects </a:t>
            </a:r>
          </a:p>
          <a:p>
            <a:r>
              <a:rPr lang="en-US" dirty="0" smtClean="0"/>
              <a:t>number of changes</a:t>
            </a:r>
            <a:endParaRPr lang="de-DE" dirty="0"/>
          </a:p>
        </p:txBody>
      </p:sp>
      <p:sp>
        <p:nvSpPr>
          <p:cNvPr id="4" name="TextBox 3"/>
          <p:cNvSpPr txBox="1"/>
          <p:nvPr/>
        </p:nvSpPr>
        <p:spPr>
          <a:xfrm>
            <a:off x="6185012" y="4822701"/>
            <a:ext cx="2995500" cy="1846659"/>
          </a:xfrm>
          <a:prstGeom prst="rect">
            <a:avLst/>
          </a:prstGeom>
          <a:noFill/>
        </p:spPr>
        <p:txBody>
          <a:bodyPr wrap="none" rtlCol="0">
            <a:spAutoFit/>
          </a:bodyPr>
          <a:lstStyle/>
          <a:p>
            <a:r>
              <a:rPr lang="en-US" sz="2400" b="1" u="sng" dirty="0" err="1" smtClean="0"/>
              <a:t>Dendrogram</a:t>
            </a:r>
            <a:endParaRPr lang="en-US" sz="2400" b="1" u="sng" dirty="0" smtClean="0"/>
          </a:p>
          <a:p>
            <a:r>
              <a:rPr lang="en-US" dirty="0" err="1"/>
              <a:t>U</a:t>
            </a:r>
            <a:r>
              <a:rPr lang="en-US" dirty="0" err="1" smtClean="0"/>
              <a:t>ltrametric</a:t>
            </a:r>
            <a:r>
              <a:rPr lang="en-US" dirty="0" smtClean="0"/>
              <a:t> tree</a:t>
            </a:r>
          </a:p>
          <a:p>
            <a:r>
              <a:rPr lang="en-US" dirty="0" smtClean="0"/>
              <a:t>Special form of a </a:t>
            </a:r>
            <a:r>
              <a:rPr lang="en-US" dirty="0" err="1" smtClean="0"/>
              <a:t>phylogram</a:t>
            </a:r>
            <a:endParaRPr lang="en-US" dirty="0" smtClean="0"/>
          </a:p>
          <a:p>
            <a:r>
              <a:rPr lang="en-US" dirty="0" smtClean="0"/>
              <a:t>All tips equal length from root</a:t>
            </a:r>
          </a:p>
          <a:p>
            <a:r>
              <a:rPr lang="en-US" dirty="0" smtClean="0"/>
              <a:t>Axis = divergence time  </a:t>
            </a:r>
          </a:p>
          <a:p>
            <a:r>
              <a:rPr lang="en-US" dirty="0" smtClean="0"/>
              <a:t>assuming molecular clock</a:t>
            </a:r>
            <a:endParaRPr lang="en-US" dirty="0"/>
          </a:p>
        </p:txBody>
      </p:sp>
      <p:sp>
        <p:nvSpPr>
          <p:cNvPr id="5" name="Rounded Rectangle 4"/>
          <p:cNvSpPr/>
          <p:nvPr/>
        </p:nvSpPr>
        <p:spPr>
          <a:xfrm>
            <a:off x="2195736" y="3033720"/>
            <a:ext cx="1656184"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9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22693" b="42138"/>
          <a:stretch/>
        </p:blipFill>
        <p:spPr bwMode="auto">
          <a:xfrm>
            <a:off x="3692316" y="1196752"/>
            <a:ext cx="2319844"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87820" y="44624"/>
            <a:ext cx="5600572" cy="769441"/>
          </a:xfrm>
          <a:prstGeom prst="rect">
            <a:avLst/>
          </a:prstGeom>
          <a:noFill/>
        </p:spPr>
        <p:txBody>
          <a:bodyPr wrap="none" rtlCol="0">
            <a:spAutoFit/>
          </a:bodyPr>
          <a:lstStyle/>
          <a:p>
            <a:r>
              <a:rPr lang="en-US" sz="4400" b="1" dirty="0" smtClean="0"/>
              <a:t>Different types of trees</a:t>
            </a:r>
            <a:endParaRPr lang="de-DE" sz="4400" b="1" dirty="0"/>
          </a:p>
        </p:txBody>
      </p:sp>
    </p:spTree>
    <p:extLst>
      <p:ext uri="{BB962C8B-B14F-4D97-AF65-F5344CB8AC3E}">
        <p14:creationId xmlns:p14="http://schemas.microsoft.com/office/powerpoint/2010/main" val="3571851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96752"/>
            <a:ext cx="3213924"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289858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496" y="5877272"/>
            <a:ext cx="4991944" cy="1015663"/>
          </a:xfrm>
          <a:prstGeom prst="rect">
            <a:avLst/>
          </a:prstGeom>
          <a:noFill/>
        </p:spPr>
        <p:txBody>
          <a:bodyPr wrap="none" rtlCol="0">
            <a:spAutoFit/>
          </a:bodyPr>
          <a:lstStyle/>
          <a:p>
            <a:r>
              <a:rPr lang="en-US" sz="2400" b="1" u="sng" dirty="0" smtClean="0"/>
              <a:t>Parallel evolution</a:t>
            </a:r>
          </a:p>
          <a:p>
            <a:r>
              <a:rPr lang="en-US" dirty="0" smtClean="0"/>
              <a:t>Same characters from the same ancestral condition</a:t>
            </a:r>
          </a:p>
          <a:p>
            <a:r>
              <a:rPr lang="en-US" dirty="0" smtClean="0"/>
              <a:t>cichlids in Lake Malawi and Lake Tanganyika</a:t>
            </a:r>
            <a:endParaRPr lang="de-DE" dirty="0"/>
          </a:p>
        </p:txBody>
      </p:sp>
      <p:sp>
        <p:nvSpPr>
          <p:cNvPr id="3" name="TextBox 2"/>
          <p:cNvSpPr txBox="1"/>
          <p:nvPr/>
        </p:nvSpPr>
        <p:spPr>
          <a:xfrm>
            <a:off x="4982841" y="5895528"/>
            <a:ext cx="4161159" cy="1015663"/>
          </a:xfrm>
          <a:prstGeom prst="rect">
            <a:avLst/>
          </a:prstGeom>
          <a:noFill/>
        </p:spPr>
        <p:txBody>
          <a:bodyPr wrap="square" rtlCol="0">
            <a:spAutoFit/>
          </a:bodyPr>
          <a:lstStyle/>
          <a:p>
            <a:r>
              <a:rPr lang="en-US" sz="2400" b="1" u="sng" dirty="0" smtClean="0"/>
              <a:t>Convergent evolution</a:t>
            </a:r>
          </a:p>
          <a:p>
            <a:r>
              <a:rPr lang="en-US" dirty="0" smtClean="0"/>
              <a:t>Same characters from different  ancestral condition</a:t>
            </a:r>
            <a:endParaRPr lang="de-DE" dirty="0"/>
          </a:p>
        </p:txBody>
      </p:sp>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2588" t="35586" r="12695" b="18361"/>
          <a:stretch/>
        </p:blipFill>
        <p:spPr bwMode="auto">
          <a:xfrm>
            <a:off x="178061" y="4591217"/>
            <a:ext cx="3097795" cy="142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88" t="35586" r="12695" b="18361"/>
          <a:stretch/>
        </p:blipFill>
        <p:spPr bwMode="auto">
          <a:xfrm>
            <a:off x="4930589" y="4591058"/>
            <a:ext cx="3097795" cy="142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V="1">
            <a:off x="6482318" y="4591217"/>
            <a:ext cx="881532" cy="810214"/>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647765" y="4591217"/>
            <a:ext cx="834552" cy="8102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744152" y="4591217"/>
            <a:ext cx="286014" cy="285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96199" y="4581128"/>
            <a:ext cx="333683" cy="285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79394" y="4601147"/>
            <a:ext cx="286014" cy="285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31441" y="4591058"/>
            <a:ext cx="333683" cy="285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9304" y="781940"/>
            <a:ext cx="6411050" cy="369332"/>
          </a:xfrm>
          <a:prstGeom prst="rect">
            <a:avLst/>
          </a:prstGeom>
          <a:noFill/>
        </p:spPr>
        <p:txBody>
          <a:bodyPr wrap="none" rtlCol="0">
            <a:spAutoFit/>
          </a:bodyPr>
          <a:lstStyle/>
          <a:p>
            <a:r>
              <a:rPr lang="en-US" dirty="0" err="1" smtClean="0"/>
              <a:t>Homoplasy</a:t>
            </a:r>
            <a:r>
              <a:rPr lang="en-US" dirty="0" smtClean="0"/>
              <a:t>: similarity acquired independently, i.e. not by descent</a:t>
            </a:r>
            <a:endParaRPr lang="de-DE" dirty="0"/>
          </a:p>
        </p:txBody>
      </p:sp>
      <p:sp>
        <p:nvSpPr>
          <p:cNvPr id="17" name="TextBox 16"/>
          <p:cNvSpPr txBox="1"/>
          <p:nvPr/>
        </p:nvSpPr>
        <p:spPr>
          <a:xfrm>
            <a:off x="2987867" y="44624"/>
            <a:ext cx="2808269" cy="769441"/>
          </a:xfrm>
          <a:prstGeom prst="rect">
            <a:avLst/>
          </a:prstGeom>
          <a:noFill/>
        </p:spPr>
        <p:txBody>
          <a:bodyPr wrap="none" rtlCol="0">
            <a:spAutoFit/>
          </a:bodyPr>
          <a:lstStyle/>
          <a:p>
            <a:r>
              <a:rPr lang="en-US" sz="4400" b="1" dirty="0" err="1" smtClean="0"/>
              <a:t>Homoplasy</a:t>
            </a:r>
            <a:endParaRPr lang="de-DE" sz="4400" b="1" dirty="0"/>
          </a:p>
        </p:txBody>
      </p:sp>
    </p:spTree>
    <p:extLst>
      <p:ext uri="{BB962C8B-B14F-4D97-AF65-F5344CB8AC3E}">
        <p14:creationId xmlns:p14="http://schemas.microsoft.com/office/powerpoint/2010/main" val="19509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47212"/>
            <a:ext cx="52768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84354" y="1052736"/>
            <a:ext cx="3759647" cy="5078313"/>
          </a:xfrm>
          <a:prstGeom prst="rect">
            <a:avLst/>
          </a:prstGeom>
          <a:noFill/>
        </p:spPr>
        <p:txBody>
          <a:bodyPr wrap="square" rtlCol="0">
            <a:spAutoFit/>
          </a:bodyPr>
          <a:lstStyle/>
          <a:p>
            <a:r>
              <a:rPr lang="en-US" sz="2400" b="1" dirty="0" smtClean="0"/>
              <a:t>Monophyletic: </a:t>
            </a:r>
          </a:p>
          <a:p>
            <a:r>
              <a:rPr lang="en-US" dirty="0" smtClean="0"/>
              <a:t>All birds and reptiles are believed to have descended from </a:t>
            </a:r>
            <a:r>
              <a:rPr lang="en-US" b="1" dirty="0" smtClean="0"/>
              <a:t>a single common ancestor</a:t>
            </a:r>
            <a:r>
              <a:rPr lang="en-US" dirty="0" smtClean="0"/>
              <a:t> (yellow).</a:t>
            </a:r>
          </a:p>
          <a:p>
            <a:endParaRPr lang="en-US" dirty="0"/>
          </a:p>
          <a:p>
            <a:r>
              <a:rPr lang="en-US" sz="2400" b="1" dirty="0" smtClean="0"/>
              <a:t>Paraphyletic:</a:t>
            </a:r>
            <a:endParaRPr lang="de-DE" sz="2400" b="1" dirty="0" smtClean="0"/>
          </a:p>
          <a:p>
            <a:r>
              <a:rPr lang="en-US" dirty="0" smtClean="0"/>
              <a:t>"Modern reptile" (cyan) is a grouping that contains a common ancestor, but </a:t>
            </a:r>
            <a:r>
              <a:rPr lang="en-US" b="1" dirty="0" smtClean="0"/>
              <a:t>does not contain all descendants </a:t>
            </a:r>
            <a:r>
              <a:rPr lang="en-US" dirty="0" smtClean="0"/>
              <a:t>of that ancestor (birds are excluded). </a:t>
            </a:r>
          </a:p>
          <a:p>
            <a:endParaRPr lang="en-US" dirty="0"/>
          </a:p>
          <a:p>
            <a:r>
              <a:rPr lang="en-US" sz="2400" b="1" dirty="0" smtClean="0"/>
              <a:t>Polyphyletic: </a:t>
            </a:r>
          </a:p>
          <a:p>
            <a:r>
              <a:rPr lang="en-US" dirty="0" smtClean="0"/>
              <a:t>A grouping such as warm-blooded animals would include only mammals and birds (red/orange); members of this grouping </a:t>
            </a:r>
            <a:r>
              <a:rPr lang="en-US" b="1" dirty="0" smtClean="0"/>
              <a:t>do not include the most recent common ancestor</a:t>
            </a:r>
            <a:endParaRPr lang="de-DE" b="1" dirty="0"/>
          </a:p>
        </p:txBody>
      </p:sp>
      <p:sp>
        <p:nvSpPr>
          <p:cNvPr id="4" name="TextBox 3"/>
          <p:cNvSpPr txBox="1"/>
          <p:nvPr/>
        </p:nvSpPr>
        <p:spPr>
          <a:xfrm>
            <a:off x="2631624" y="44624"/>
            <a:ext cx="3668568" cy="769441"/>
          </a:xfrm>
          <a:prstGeom prst="rect">
            <a:avLst/>
          </a:prstGeom>
          <a:noFill/>
        </p:spPr>
        <p:txBody>
          <a:bodyPr wrap="none" rtlCol="0">
            <a:spAutoFit/>
          </a:bodyPr>
          <a:lstStyle/>
          <a:p>
            <a:r>
              <a:rPr lang="en-US" sz="4400" b="1" dirty="0" smtClean="0"/>
              <a:t>Phyla grouping</a:t>
            </a:r>
            <a:endParaRPr lang="de-DE" sz="4400" b="1" dirty="0"/>
          </a:p>
        </p:txBody>
      </p:sp>
    </p:spTree>
    <p:extLst>
      <p:ext uri="{BB962C8B-B14F-4D97-AF65-F5344CB8AC3E}">
        <p14:creationId xmlns:p14="http://schemas.microsoft.com/office/powerpoint/2010/main" val="3278423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38" y="1513064"/>
            <a:ext cx="3316614" cy="1723549"/>
          </a:xfrm>
          <a:prstGeom prst="rect">
            <a:avLst/>
          </a:prstGeom>
          <a:noFill/>
        </p:spPr>
        <p:txBody>
          <a:bodyPr wrap="none" rtlCol="0">
            <a:spAutoFit/>
          </a:bodyPr>
          <a:lstStyle/>
          <a:p>
            <a:r>
              <a:rPr lang="en-US" sz="2400" b="1" u="sng" dirty="0" smtClean="0"/>
              <a:t>Homology: </a:t>
            </a:r>
          </a:p>
          <a:p>
            <a:endParaRPr lang="en-US" sz="1000" b="1" u="sng" dirty="0" smtClean="0"/>
          </a:p>
          <a:p>
            <a:pPr marL="342900" indent="-342900">
              <a:buAutoNum type="arabicPeriod"/>
            </a:pPr>
            <a:r>
              <a:rPr lang="en-US" b="1" dirty="0" smtClean="0"/>
              <a:t>Orthologous genes</a:t>
            </a:r>
          </a:p>
          <a:p>
            <a:r>
              <a:rPr lang="en-US" dirty="0"/>
              <a:t> </a:t>
            </a:r>
            <a:r>
              <a:rPr lang="en-US" dirty="0" smtClean="0"/>
              <a:t>         created by speciation event</a:t>
            </a:r>
          </a:p>
          <a:p>
            <a:pPr marL="342900" indent="-342900">
              <a:buAutoNum type="arabicPeriod" startAt="2"/>
            </a:pPr>
            <a:r>
              <a:rPr lang="en-US" b="1" dirty="0" err="1" smtClean="0"/>
              <a:t>Paralogous</a:t>
            </a:r>
            <a:r>
              <a:rPr lang="en-US" b="1" dirty="0" smtClean="0"/>
              <a:t> genes</a:t>
            </a:r>
          </a:p>
          <a:p>
            <a:r>
              <a:rPr lang="en-US" dirty="0"/>
              <a:t> </a:t>
            </a:r>
            <a:r>
              <a:rPr lang="en-US" dirty="0" smtClean="0"/>
              <a:t>         created by gene duplication</a:t>
            </a:r>
            <a:endParaRPr lang="de-D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663" y="1890117"/>
            <a:ext cx="50768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96" y="6237312"/>
            <a:ext cx="6439070" cy="369332"/>
          </a:xfrm>
          <a:prstGeom prst="rect">
            <a:avLst/>
          </a:prstGeom>
          <a:noFill/>
        </p:spPr>
        <p:txBody>
          <a:bodyPr wrap="none" rtlCol="0">
            <a:spAutoFit/>
          </a:bodyPr>
          <a:lstStyle/>
          <a:p>
            <a:r>
              <a:rPr lang="en-US" b="1" dirty="0" smtClean="0">
                <a:sym typeface="Wingdings" pitchFamily="2" charset="2"/>
              </a:rPr>
              <a:t> </a:t>
            </a:r>
            <a:r>
              <a:rPr lang="en-US" b="1" dirty="0" smtClean="0"/>
              <a:t>To learn about species relationship use only orthologous genes</a:t>
            </a:r>
            <a:endParaRPr lang="de-DE" b="1" dirty="0"/>
          </a:p>
        </p:txBody>
      </p:sp>
      <p:sp>
        <p:nvSpPr>
          <p:cNvPr id="5" name="TextBox 4"/>
          <p:cNvSpPr txBox="1"/>
          <p:nvPr/>
        </p:nvSpPr>
        <p:spPr>
          <a:xfrm>
            <a:off x="0" y="54648"/>
            <a:ext cx="9232271" cy="646331"/>
          </a:xfrm>
          <a:prstGeom prst="rect">
            <a:avLst/>
          </a:prstGeom>
          <a:noFill/>
        </p:spPr>
        <p:txBody>
          <a:bodyPr wrap="none" rtlCol="0">
            <a:spAutoFit/>
          </a:bodyPr>
          <a:lstStyle/>
          <a:p>
            <a:r>
              <a:rPr lang="en-US" sz="3600" b="1" dirty="0" smtClean="0"/>
              <a:t>Gene tree and species tree do not always agree</a:t>
            </a:r>
            <a:endParaRPr lang="de-DE" sz="3600" b="1" dirty="0"/>
          </a:p>
        </p:txBody>
      </p:sp>
      <p:sp>
        <p:nvSpPr>
          <p:cNvPr id="4" name="TextBox 3"/>
          <p:cNvSpPr txBox="1"/>
          <p:nvPr/>
        </p:nvSpPr>
        <p:spPr>
          <a:xfrm>
            <a:off x="3851920" y="3374005"/>
            <a:ext cx="1584176" cy="369332"/>
          </a:xfrm>
          <a:prstGeom prst="rect">
            <a:avLst/>
          </a:prstGeom>
          <a:solidFill>
            <a:schemeClr val="bg1"/>
          </a:solidFill>
        </p:spPr>
        <p:txBody>
          <a:bodyPr wrap="square" rtlCol="0">
            <a:spAutoFit/>
          </a:bodyPr>
          <a:lstStyle/>
          <a:p>
            <a:r>
              <a:rPr lang="en-US" dirty="0" smtClean="0"/>
              <a:t>Speciation</a:t>
            </a:r>
            <a:endParaRPr lang="de-DE" dirty="0"/>
          </a:p>
        </p:txBody>
      </p:sp>
    </p:spTree>
    <p:extLst>
      <p:ext uri="{BB962C8B-B14F-4D97-AF65-F5344CB8AC3E}">
        <p14:creationId xmlns:p14="http://schemas.microsoft.com/office/powerpoint/2010/main" val="2033474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1521" y="980728"/>
            <a:ext cx="8784976" cy="5355312"/>
          </a:xfrm>
          <a:prstGeom prst="rect">
            <a:avLst/>
          </a:prstGeom>
          <a:noFill/>
        </p:spPr>
        <p:txBody>
          <a:bodyPr wrap="square" rtlCol="0">
            <a:spAutoFit/>
          </a:bodyPr>
          <a:lstStyle/>
          <a:p>
            <a:r>
              <a:rPr lang="en-US" dirty="0" smtClean="0"/>
              <a:t>Traditionally, morphological characters have been used to infer phylogenies</a:t>
            </a:r>
          </a:p>
          <a:p>
            <a:endParaRPr lang="en-US" dirty="0"/>
          </a:p>
          <a:p>
            <a:r>
              <a:rPr lang="en-US" dirty="0"/>
              <a:t>F</a:t>
            </a:r>
            <a:r>
              <a:rPr lang="en-US" dirty="0" smtClean="0"/>
              <a:t>or any phylogenetic analysis, always need to look at many characters: </a:t>
            </a:r>
          </a:p>
          <a:p>
            <a:r>
              <a:rPr lang="en-US" dirty="0" smtClean="0"/>
              <a:t>For example, birds and bats have wings, while crocodiles and humans do not. If these were the only data available, we would tend to group crocodiles with humans, and birds with bats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Molecular </a:t>
            </a:r>
            <a:r>
              <a:rPr lang="en-US" dirty="0" err="1" smtClean="0"/>
              <a:t>phylogenetics</a:t>
            </a:r>
            <a:r>
              <a:rPr lang="en-US" dirty="0" smtClean="0"/>
              <a:t> uses DNA, protein sequence characters</a:t>
            </a:r>
            <a:endParaRPr lang="de-DE" dirty="0"/>
          </a:p>
        </p:txBody>
      </p:sp>
      <p:grpSp>
        <p:nvGrpSpPr>
          <p:cNvPr id="17" name="Group 16"/>
          <p:cNvGrpSpPr/>
          <p:nvPr/>
        </p:nvGrpSpPr>
        <p:grpSpPr>
          <a:xfrm>
            <a:off x="1673874" y="2420888"/>
            <a:ext cx="5490414" cy="3240000"/>
            <a:chOff x="3653586" y="3140968"/>
            <a:chExt cx="5490414" cy="324000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586" y="3140968"/>
              <a:ext cx="538291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7308304" y="3140968"/>
              <a:ext cx="1835696"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Box 19"/>
          <p:cNvSpPr txBox="1"/>
          <p:nvPr/>
        </p:nvSpPr>
        <p:spPr>
          <a:xfrm>
            <a:off x="2436443" y="54648"/>
            <a:ext cx="3935757" cy="646331"/>
          </a:xfrm>
          <a:prstGeom prst="rect">
            <a:avLst/>
          </a:prstGeom>
          <a:noFill/>
        </p:spPr>
        <p:txBody>
          <a:bodyPr wrap="none" rtlCol="0">
            <a:spAutoFit/>
          </a:bodyPr>
          <a:lstStyle/>
          <a:p>
            <a:r>
              <a:rPr lang="en-US" sz="3600" b="1" dirty="0" smtClean="0"/>
              <a:t>Characters for trees</a:t>
            </a:r>
            <a:endParaRPr lang="de-DE" sz="3600" b="1" dirty="0"/>
          </a:p>
        </p:txBody>
      </p:sp>
    </p:spTree>
    <p:extLst>
      <p:ext uri="{BB962C8B-B14F-4D97-AF65-F5344CB8AC3E}">
        <p14:creationId xmlns:p14="http://schemas.microsoft.com/office/powerpoint/2010/main" val="1376379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97907"/>
            <a:ext cx="4932040" cy="4801314"/>
          </a:xfrm>
          <a:prstGeom prst="rect">
            <a:avLst/>
          </a:prstGeom>
        </p:spPr>
        <p:txBody>
          <a:bodyPr wrap="square">
            <a:spAutoFit/>
          </a:bodyPr>
          <a:lstStyle/>
          <a:p>
            <a:r>
              <a:rPr lang="en-US" dirty="0"/>
              <a:t>Y</a:t>
            </a:r>
            <a:r>
              <a:rPr lang="en-US" dirty="0" smtClean="0"/>
              <a:t>ou can take any kind of character, as long as it has more than one state, e.g. eye color: blue, brown</a:t>
            </a:r>
          </a:p>
          <a:p>
            <a:endParaRPr lang="en-US" dirty="0" smtClean="0"/>
          </a:p>
          <a:p>
            <a:r>
              <a:rPr lang="en-US" dirty="0" smtClean="0"/>
              <a:t>What about gray and green eyes? Make an extra attribute/character state or put them together with blue or brown depending on what is more similar</a:t>
            </a:r>
          </a:p>
          <a:p>
            <a:endParaRPr lang="en-US" dirty="0" smtClean="0"/>
          </a:p>
          <a:p>
            <a:endParaRPr lang="en-US" dirty="0" smtClean="0"/>
          </a:p>
          <a:p>
            <a:r>
              <a:rPr lang="en-US" dirty="0" smtClean="0"/>
              <a:t>Character states for DNA: AGTC </a:t>
            </a:r>
          </a:p>
          <a:p>
            <a:r>
              <a:rPr lang="en-US" dirty="0"/>
              <a:t> </a:t>
            </a:r>
            <a:r>
              <a:rPr lang="en-US" dirty="0" smtClean="0"/>
              <a:t>                             for protein: A,C,G,K,L,H,... </a:t>
            </a:r>
          </a:p>
          <a:p>
            <a:r>
              <a:rPr lang="en-US" dirty="0"/>
              <a:t> </a:t>
            </a:r>
            <a:r>
              <a:rPr lang="en-US" dirty="0" smtClean="0"/>
              <a:t>                             </a:t>
            </a:r>
          </a:p>
          <a:p>
            <a:r>
              <a:rPr lang="en-US" dirty="0"/>
              <a:t>H</a:t>
            </a:r>
            <a:r>
              <a:rPr lang="en-US" dirty="0" smtClean="0"/>
              <a:t>ow to treat missing data, e.g. an animal has no eyes, or the color is unknown for whatever </a:t>
            </a:r>
          </a:p>
          <a:p>
            <a:r>
              <a:rPr lang="en-US" dirty="0" smtClean="0"/>
              <a:t>reason?</a:t>
            </a:r>
          </a:p>
          <a:p>
            <a:r>
              <a:rPr lang="en-US" dirty="0" smtClean="0"/>
              <a:t>Usually put a "?" or "-" or "X", or "N", </a:t>
            </a:r>
          </a:p>
          <a:p>
            <a:r>
              <a:rPr lang="en-US" dirty="0" smtClean="0"/>
              <a:t>the latter things are common for sequence data</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96752"/>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6443" y="54648"/>
            <a:ext cx="3935757" cy="646331"/>
          </a:xfrm>
          <a:prstGeom prst="rect">
            <a:avLst/>
          </a:prstGeom>
          <a:noFill/>
        </p:spPr>
        <p:txBody>
          <a:bodyPr wrap="none" rtlCol="0">
            <a:spAutoFit/>
          </a:bodyPr>
          <a:lstStyle/>
          <a:p>
            <a:r>
              <a:rPr lang="en-US" sz="3600" b="1" dirty="0" smtClean="0"/>
              <a:t>Characters for trees</a:t>
            </a:r>
            <a:endParaRPr lang="de-DE" sz="3600" b="1" dirty="0"/>
          </a:p>
        </p:txBody>
      </p:sp>
    </p:spTree>
    <p:extLst>
      <p:ext uri="{BB962C8B-B14F-4D97-AF65-F5344CB8AC3E}">
        <p14:creationId xmlns:p14="http://schemas.microsoft.com/office/powerpoint/2010/main" val="265552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8342"/>
            <a:ext cx="9116130" cy="923330"/>
          </a:xfrm>
          <a:prstGeom prst="rect">
            <a:avLst/>
          </a:prstGeom>
        </p:spPr>
        <p:txBody>
          <a:bodyPr wrap="square">
            <a:spAutoFit/>
          </a:bodyPr>
          <a:lstStyle/>
          <a:p>
            <a:r>
              <a:rPr lang="en-US" dirty="0" smtClean="0"/>
              <a:t>If going from one state to another requires more than one step:</a:t>
            </a:r>
          </a:p>
          <a:p>
            <a:r>
              <a:rPr lang="en-US" dirty="0" smtClean="0"/>
              <a:t>e.g. cannot go directly from simple brain in </a:t>
            </a:r>
            <a:r>
              <a:rPr lang="en-US" dirty="0" err="1" smtClean="0"/>
              <a:t>cnidaria</a:t>
            </a:r>
            <a:r>
              <a:rPr lang="en-US" dirty="0" smtClean="0"/>
              <a:t> to complex brain in humans </a:t>
            </a:r>
          </a:p>
          <a:p>
            <a:r>
              <a:rPr lang="en-US" dirty="0" smtClean="0"/>
              <a:t>with a lot of different brain regions, </a:t>
            </a:r>
            <a:r>
              <a:rPr lang="en-US" dirty="0" err="1" smtClean="0"/>
              <a:t>gyri</a:t>
            </a:r>
            <a:r>
              <a:rPr lang="en-US" dirty="0" smtClean="0"/>
              <a:t>, sulci ; or dorsal </a:t>
            </a:r>
            <a:r>
              <a:rPr lang="en-US" dirty="0" err="1" smtClean="0"/>
              <a:t>vs</a:t>
            </a:r>
            <a:r>
              <a:rPr lang="en-US" dirty="0" smtClean="0"/>
              <a:t> ventral nervous system</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1288"/>
            <a:ext cx="672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54648"/>
            <a:ext cx="6429902" cy="646331"/>
          </a:xfrm>
          <a:prstGeom prst="rect">
            <a:avLst/>
          </a:prstGeom>
          <a:noFill/>
        </p:spPr>
        <p:txBody>
          <a:bodyPr wrap="none" rtlCol="0">
            <a:spAutoFit/>
          </a:bodyPr>
          <a:lstStyle/>
          <a:p>
            <a:r>
              <a:rPr lang="en-US" sz="3600" b="1" dirty="0" smtClean="0"/>
              <a:t>Characters states can be ordered</a:t>
            </a:r>
            <a:endParaRPr lang="de-DE" sz="3600" b="1" dirty="0"/>
          </a:p>
        </p:txBody>
      </p:sp>
    </p:spTree>
    <p:extLst>
      <p:ext uri="{BB962C8B-B14F-4D97-AF65-F5344CB8AC3E}">
        <p14:creationId xmlns:p14="http://schemas.microsoft.com/office/powerpoint/2010/main" val="3706256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0" y="3356992"/>
            <a:ext cx="927818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54648"/>
            <a:ext cx="8344272" cy="646331"/>
          </a:xfrm>
          <a:prstGeom prst="rect">
            <a:avLst/>
          </a:prstGeom>
          <a:noFill/>
        </p:spPr>
        <p:txBody>
          <a:bodyPr wrap="none" rtlCol="0">
            <a:spAutoFit/>
          </a:bodyPr>
          <a:lstStyle/>
          <a:p>
            <a:r>
              <a:rPr lang="en-US" sz="3600" b="1" dirty="0" smtClean="0"/>
              <a:t>Characters states changes can be weighted</a:t>
            </a:r>
            <a:endParaRPr lang="de-DE" sz="3600" b="1" dirty="0"/>
          </a:p>
        </p:txBody>
      </p:sp>
      <p:sp>
        <p:nvSpPr>
          <p:cNvPr id="3" name="TextBox 2"/>
          <p:cNvSpPr txBox="1"/>
          <p:nvPr/>
        </p:nvSpPr>
        <p:spPr>
          <a:xfrm>
            <a:off x="0" y="1281534"/>
            <a:ext cx="8634030" cy="923330"/>
          </a:xfrm>
          <a:prstGeom prst="rect">
            <a:avLst/>
          </a:prstGeom>
          <a:noFill/>
        </p:spPr>
        <p:txBody>
          <a:bodyPr wrap="none" rtlCol="0">
            <a:spAutoFit/>
          </a:bodyPr>
          <a:lstStyle/>
          <a:p>
            <a:r>
              <a:rPr lang="en-US" dirty="0" smtClean="0"/>
              <a:t>Give more weight to changes that are less common: </a:t>
            </a:r>
          </a:p>
          <a:p>
            <a:r>
              <a:rPr lang="en-US" dirty="0" smtClean="0"/>
              <a:t>e.g. </a:t>
            </a:r>
            <a:r>
              <a:rPr lang="en-US" dirty="0" err="1" smtClean="0"/>
              <a:t>transversions</a:t>
            </a:r>
            <a:r>
              <a:rPr lang="en-US" dirty="0" smtClean="0"/>
              <a:t>  (A-C, A-T, G-C, G-T changes) are less common than transitions </a:t>
            </a:r>
          </a:p>
          <a:p>
            <a:r>
              <a:rPr lang="en-US" dirty="0"/>
              <a:t> </a:t>
            </a:r>
            <a:r>
              <a:rPr lang="en-US" dirty="0" smtClean="0"/>
              <a:t>       changes in 3</a:t>
            </a:r>
            <a:r>
              <a:rPr lang="en-US" baseline="30000" dirty="0" smtClean="0"/>
              <a:t>rd</a:t>
            </a:r>
            <a:r>
              <a:rPr lang="en-US" dirty="0" smtClean="0"/>
              <a:t> codon position are more common than in 1</a:t>
            </a:r>
            <a:r>
              <a:rPr lang="en-US" baseline="30000" dirty="0" smtClean="0"/>
              <a:t>st</a:t>
            </a:r>
            <a:r>
              <a:rPr lang="en-US" dirty="0" smtClean="0"/>
              <a:t> or 2</a:t>
            </a:r>
            <a:r>
              <a:rPr lang="en-US" baseline="30000" dirty="0" smtClean="0"/>
              <a:t>nd</a:t>
            </a:r>
            <a:r>
              <a:rPr lang="en-US" dirty="0" smtClean="0"/>
              <a:t> (might be neutral)</a:t>
            </a:r>
            <a:endParaRPr lang="de-DE" dirty="0" smtClean="0"/>
          </a:p>
        </p:txBody>
      </p:sp>
    </p:spTree>
    <p:extLst>
      <p:ext uri="{BB962C8B-B14F-4D97-AF65-F5344CB8AC3E}">
        <p14:creationId xmlns:p14="http://schemas.microsoft.com/office/powerpoint/2010/main" val="580353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934" y="909360"/>
            <a:ext cx="476033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40752" y="108367"/>
            <a:ext cx="3432414" cy="769441"/>
          </a:xfrm>
          <a:prstGeom prst="rect">
            <a:avLst/>
          </a:prstGeom>
          <a:noFill/>
        </p:spPr>
        <p:txBody>
          <a:bodyPr wrap="none" rtlCol="0">
            <a:spAutoFit/>
          </a:bodyPr>
          <a:lstStyle/>
          <a:p>
            <a:r>
              <a:rPr lang="en-US" sz="4400" b="1" dirty="0" smtClean="0"/>
              <a:t>A species tree</a:t>
            </a:r>
            <a:endParaRPr lang="de-DE" sz="4400" b="1" dirty="0"/>
          </a:p>
        </p:txBody>
      </p:sp>
    </p:spTree>
    <p:extLst>
      <p:ext uri="{BB962C8B-B14F-4D97-AF65-F5344CB8AC3E}">
        <p14:creationId xmlns:p14="http://schemas.microsoft.com/office/powerpoint/2010/main" val="2235531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28800"/>
            <a:ext cx="8568952" cy="3970318"/>
          </a:xfrm>
          <a:prstGeom prst="rect">
            <a:avLst/>
          </a:prstGeom>
        </p:spPr>
        <p:txBody>
          <a:bodyPr wrap="square">
            <a:spAutoFit/>
          </a:bodyPr>
          <a:lstStyle/>
          <a:p>
            <a:r>
              <a:rPr lang="en-US" dirty="0"/>
              <a:t>I</a:t>
            </a:r>
            <a:r>
              <a:rPr lang="en-US" dirty="0" smtClean="0"/>
              <a:t>dea: if two species share a trait that is not in a third, the two are more related to each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Group dolphin and giraffe because they have a placenta</a:t>
            </a:r>
          </a:p>
          <a:p>
            <a:r>
              <a:rPr lang="en-US" dirty="0" smtClean="0"/>
              <a:t>Or group fish and dolphin because they live in water (parallel evolution)</a:t>
            </a:r>
          </a:p>
          <a:p>
            <a:r>
              <a:rPr lang="en-US" dirty="0"/>
              <a:t>S</a:t>
            </a:r>
            <a:r>
              <a:rPr lang="en-US" dirty="0" smtClean="0"/>
              <a:t>o depending on the character, we might end up with a different tree</a:t>
            </a:r>
          </a:p>
          <a:p>
            <a:endParaRPr lang="en-US" dirty="0" smtClean="0"/>
          </a:p>
          <a:p>
            <a:r>
              <a:rPr lang="en-US" dirty="0" smtClean="0">
                <a:sym typeface="Wingdings" pitchFamily="2" charset="2"/>
              </a:rPr>
              <a:t> Need to</a:t>
            </a:r>
            <a:r>
              <a:rPr lang="en-US" dirty="0" smtClean="0"/>
              <a:t> find the optimal tree taking into account all parameters</a:t>
            </a:r>
            <a:endParaRPr lang="de-DE"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921" y="2132856"/>
            <a:ext cx="247191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1600" y="2132856"/>
            <a:ext cx="180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40152" y="2132856"/>
            <a:ext cx="192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97184" y="54648"/>
            <a:ext cx="6427144" cy="646331"/>
          </a:xfrm>
          <a:prstGeom prst="rect">
            <a:avLst/>
          </a:prstGeom>
          <a:noFill/>
        </p:spPr>
        <p:txBody>
          <a:bodyPr wrap="none" rtlCol="0">
            <a:spAutoFit/>
          </a:bodyPr>
          <a:lstStyle/>
          <a:p>
            <a:r>
              <a:rPr lang="en-US" sz="3600" b="1" dirty="0" smtClean="0"/>
              <a:t>Look at more than one character</a:t>
            </a:r>
            <a:endParaRPr lang="de-DE" sz="3600" b="1" dirty="0"/>
          </a:p>
        </p:txBody>
      </p:sp>
    </p:spTree>
    <p:extLst>
      <p:ext uri="{BB962C8B-B14F-4D97-AF65-F5344CB8AC3E}">
        <p14:creationId xmlns:p14="http://schemas.microsoft.com/office/powerpoint/2010/main" val="1951275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2" y="4505052"/>
            <a:ext cx="9148152" cy="2308324"/>
          </a:xfrm>
          <a:prstGeom prst="rect">
            <a:avLst/>
          </a:prstGeom>
        </p:spPr>
        <p:txBody>
          <a:bodyPr wrap="square">
            <a:spAutoFit/>
          </a:bodyPr>
          <a:lstStyle/>
          <a:p>
            <a:r>
              <a:rPr lang="en-US" sz="1600" dirty="0" smtClean="0"/>
              <a:t>Each taxon represents a new sample for every character, but, more importantly, it (usually) </a:t>
            </a:r>
          </a:p>
          <a:p>
            <a:r>
              <a:rPr lang="en-US" sz="1600" dirty="0" smtClean="0"/>
              <a:t>represents a new combination of character states</a:t>
            </a:r>
            <a:endParaRPr lang="en-US" sz="1600" dirty="0"/>
          </a:p>
          <a:p>
            <a:r>
              <a:rPr lang="en-US" sz="1600" dirty="0" smtClean="0"/>
              <a:t>Ten species gives over two million possible </a:t>
            </a:r>
            <a:r>
              <a:rPr lang="en-US" sz="1600" dirty="0" err="1" smtClean="0"/>
              <a:t>unrooted</a:t>
            </a:r>
            <a:r>
              <a:rPr lang="en-US" sz="1600" dirty="0" smtClean="0"/>
              <a:t> trees </a:t>
            </a:r>
          </a:p>
          <a:p>
            <a:r>
              <a:rPr lang="en-US" sz="1600" dirty="0" smtClean="0">
                <a:sym typeface="Wingdings" pitchFamily="2" charset="2"/>
              </a:rPr>
              <a:t></a:t>
            </a:r>
            <a:r>
              <a:rPr lang="en-US" sz="1600" dirty="0" smtClean="0"/>
              <a:t> How to find the right tree?</a:t>
            </a:r>
          </a:p>
          <a:p>
            <a:endParaRPr lang="en-US" sz="1600" dirty="0" smtClean="0"/>
          </a:p>
          <a:p>
            <a:r>
              <a:rPr lang="en-US" sz="1600" dirty="0" smtClean="0"/>
              <a:t>It’s a NP-complete problem (NP= non-deterministic polynomial)</a:t>
            </a:r>
          </a:p>
          <a:p>
            <a:r>
              <a:rPr lang="en-US" sz="1600" dirty="0" smtClean="0"/>
              <a:t>i.e. for any reasonable number of characters it is often impossible to find the optimal tree</a:t>
            </a:r>
          </a:p>
          <a:p>
            <a:pPr marL="285750" indent="-285750">
              <a:buFont typeface="Wingdings"/>
              <a:buChar char="à"/>
            </a:pPr>
            <a:r>
              <a:rPr lang="en-US" sz="1600" dirty="0" smtClean="0">
                <a:sym typeface="Wingdings" pitchFamily="2" charset="2"/>
              </a:rPr>
              <a:t>We need some heuristics (“quick and dirty”)</a:t>
            </a:r>
          </a:p>
          <a:p>
            <a:pPr marL="285750" indent="-285750">
              <a:buFont typeface="Wingdings"/>
              <a:buChar char="à"/>
            </a:pPr>
            <a:r>
              <a:rPr lang="en-US" sz="1600" dirty="0" smtClean="0">
                <a:sym typeface="Wingdings" pitchFamily="2" charset="2"/>
              </a:rPr>
              <a:t>Different methods might produce different tress</a:t>
            </a:r>
            <a:endParaRPr lang="de-DE" sz="16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436" y="620688"/>
            <a:ext cx="5144956" cy="379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54648"/>
            <a:ext cx="8416215" cy="646331"/>
          </a:xfrm>
          <a:prstGeom prst="rect">
            <a:avLst/>
          </a:prstGeom>
          <a:noFill/>
        </p:spPr>
        <p:txBody>
          <a:bodyPr wrap="none" rtlCol="0">
            <a:spAutoFit/>
          </a:bodyPr>
          <a:lstStyle/>
          <a:p>
            <a:r>
              <a:rPr lang="en-US" sz="3600" b="1" dirty="0" smtClean="0"/>
              <a:t>Number of possible trees can be enormous</a:t>
            </a:r>
            <a:endParaRPr lang="de-DE" sz="3600" b="1" dirty="0"/>
          </a:p>
        </p:txBody>
      </p:sp>
      <p:sp>
        <p:nvSpPr>
          <p:cNvPr id="3" name="TextBox 2"/>
          <p:cNvSpPr txBox="1"/>
          <p:nvPr/>
        </p:nvSpPr>
        <p:spPr>
          <a:xfrm>
            <a:off x="-4152" y="891600"/>
            <a:ext cx="2974084" cy="646331"/>
          </a:xfrm>
          <a:prstGeom prst="rect">
            <a:avLst/>
          </a:prstGeom>
          <a:noFill/>
        </p:spPr>
        <p:txBody>
          <a:bodyPr wrap="none" rtlCol="0">
            <a:spAutoFit/>
          </a:bodyPr>
          <a:lstStyle/>
          <a:p>
            <a:r>
              <a:rPr lang="en-US" dirty="0" smtClean="0"/>
              <a:t>All possible trees of 4 species </a:t>
            </a:r>
          </a:p>
          <a:p>
            <a:r>
              <a:rPr lang="en-US" dirty="0" smtClean="0"/>
              <a:t>(rooted / </a:t>
            </a:r>
            <a:r>
              <a:rPr lang="en-US" dirty="0" err="1" smtClean="0"/>
              <a:t>unrooted</a:t>
            </a:r>
            <a:r>
              <a:rPr lang="en-US" dirty="0" smtClean="0"/>
              <a:t>)</a:t>
            </a:r>
          </a:p>
        </p:txBody>
      </p:sp>
    </p:spTree>
    <p:extLst>
      <p:ext uri="{BB962C8B-B14F-4D97-AF65-F5344CB8AC3E}">
        <p14:creationId xmlns:p14="http://schemas.microsoft.com/office/powerpoint/2010/main" val="2428915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470" y="899428"/>
            <a:ext cx="1544012" cy="461665"/>
          </a:xfrm>
          <a:prstGeom prst="rect">
            <a:avLst/>
          </a:prstGeom>
          <a:noFill/>
        </p:spPr>
        <p:txBody>
          <a:bodyPr wrap="none" rtlCol="0">
            <a:spAutoFit/>
          </a:bodyPr>
          <a:lstStyle/>
          <a:p>
            <a:r>
              <a:rPr lang="en-US" sz="2400" b="1" dirty="0" smtClean="0"/>
              <a:t>Sequences</a:t>
            </a:r>
            <a:endParaRPr lang="de-DE" sz="2400" b="1" dirty="0"/>
          </a:p>
        </p:txBody>
      </p:sp>
      <p:sp>
        <p:nvSpPr>
          <p:cNvPr id="3" name="TextBox 2"/>
          <p:cNvSpPr txBox="1"/>
          <p:nvPr/>
        </p:nvSpPr>
        <p:spPr>
          <a:xfrm>
            <a:off x="5868144" y="899428"/>
            <a:ext cx="1402885" cy="461665"/>
          </a:xfrm>
          <a:prstGeom prst="rect">
            <a:avLst/>
          </a:prstGeom>
          <a:noFill/>
        </p:spPr>
        <p:txBody>
          <a:bodyPr wrap="none" rtlCol="0">
            <a:spAutoFit/>
          </a:bodyPr>
          <a:lstStyle/>
          <a:p>
            <a:r>
              <a:rPr lang="en-US" sz="2400" b="1" dirty="0" smtClean="0"/>
              <a:t>Distances</a:t>
            </a:r>
            <a:endParaRPr lang="de-DE" sz="2400" b="1" dirty="0"/>
          </a:p>
        </p:txBody>
      </p:sp>
      <p:cxnSp>
        <p:nvCxnSpPr>
          <p:cNvPr id="5" name="Straight Arrow Connector 4"/>
          <p:cNvCxnSpPr/>
          <p:nvPr/>
        </p:nvCxnSpPr>
        <p:spPr>
          <a:xfrm>
            <a:off x="3419872" y="1130260"/>
            <a:ext cx="18722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4889" y="1739755"/>
            <a:ext cx="2069797" cy="1477328"/>
          </a:xfrm>
          <a:prstGeom prst="rect">
            <a:avLst/>
          </a:prstGeom>
          <a:noFill/>
        </p:spPr>
        <p:txBody>
          <a:bodyPr wrap="none" rtlCol="0">
            <a:spAutoFit/>
          </a:bodyPr>
          <a:lstStyle/>
          <a:p>
            <a:pPr algn="just"/>
            <a:r>
              <a:rPr lang="en-US" dirty="0" smtClean="0"/>
              <a:t>      </a:t>
            </a:r>
            <a:r>
              <a:rPr lang="en-US" b="1" dirty="0" smtClean="0"/>
              <a:t>1  2  3  4  5   6   7</a:t>
            </a:r>
          </a:p>
          <a:p>
            <a:pPr algn="just"/>
            <a:r>
              <a:rPr lang="en-US" b="1" dirty="0" smtClean="0"/>
              <a:t>1</a:t>
            </a:r>
            <a:r>
              <a:rPr lang="en-US" dirty="0" smtClean="0"/>
              <a:t>    T  </a:t>
            </a:r>
            <a:r>
              <a:rPr lang="en-US" dirty="0" err="1" smtClean="0"/>
              <a:t>T</a:t>
            </a:r>
            <a:r>
              <a:rPr lang="en-US" dirty="0" smtClean="0"/>
              <a:t>  A  T  </a:t>
            </a:r>
            <a:r>
              <a:rPr lang="en-US" dirty="0" err="1" smtClean="0"/>
              <a:t>T</a:t>
            </a:r>
            <a:r>
              <a:rPr lang="en-US" dirty="0" smtClean="0"/>
              <a:t>   A  </a:t>
            </a:r>
            <a:r>
              <a:rPr lang="en-US" dirty="0" err="1" smtClean="0"/>
              <a:t>A</a:t>
            </a:r>
            <a:endParaRPr lang="en-US" dirty="0" smtClean="0"/>
          </a:p>
          <a:p>
            <a:pPr algn="just"/>
            <a:r>
              <a:rPr lang="en-US" b="1" dirty="0" smtClean="0"/>
              <a:t>2</a:t>
            </a:r>
            <a:r>
              <a:rPr lang="en-US" dirty="0" smtClean="0"/>
              <a:t>    A </a:t>
            </a:r>
            <a:r>
              <a:rPr lang="en-US" dirty="0" err="1" smtClean="0"/>
              <a:t>A</a:t>
            </a:r>
            <a:r>
              <a:rPr lang="en-US" dirty="0" smtClean="0"/>
              <a:t>  T  </a:t>
            </a:r>
            <a:r>
              <a:rPr lang="en-US" dirty="0" err="1" smtClean="0"/>
              <a:t>T</a:t>
            </a:r>
            <a:r>
              <a:rPr lang="en-US" dirty="0" smtClean="0"/>
              <a:t>   </a:t>
            </a:r>
            <a:r>
              <a:rPr lang="en-US" dirty="0" err="1" smtClean="0"/>
              <a:t>T</a:t>
            </a:r>
            <a:r>
              <a:rPr lang="en-US" dirty="0" smtClean="0"/>
              <a:t>   A  </a:t>
            </a:r>
            <a:r>
              <a:rPr lang="en-US" dirty="0" err="1" smtClean="0"/>
              <a:t>A</a:t>
            </a:r>
            <a:endParaRPr lang="en-US" dirty="0" smtClean="0"/>
          </a:p>
          <a:p>
            <a:pPr algn="just"/>
            <a:r>
              <a:rPr lang="en-US" b="1" dirty="0" smtClean="0"/>
              <a:t>3</a:t>
            </a:r>
            <a:r>
              <a:rPr lang="en-US" dirty="0" smtClean="0"/>
              <a:t>    A </a:t>
            </a:r>
            <a:r>
              <a:rPr lang="en-US" dirty="0" err="1" smtClean="0"/>
              <a:t>A</a:t>
            </a:r>
            <a:r>
              <a:rPr lang="en-US" dirty="0" smtClean="0"/>
              <a:t>  </a:t>
            </a:r>
            <a:r>
              <a:rPr lang="en-US" dirty="0" err="1" smtClean="0"/>
              <a:t>A</a:t>
            </a:r>
            <a:r>
              <a:rPr lang="en-US" dirty="0" smtClean="0"/>
              <a:t>  </a:t>
            </a:r>
            <a:r>
              <a:rPr lang="en-US" dirty="0" err="1" smtClean="0"/>
              <a:t>A</a:t>
            </a:r>
            <a:r>
              <a:rPr lang="en-US" dirty="0" smtClean="0"/>
              <a:t>  </a:t>
            </a:r>
            <a:r>
              <a:rPr lang="en-US" dirty="0" err="1" smtClean="0"/>
              <a:t>A</a:t>
            </a:r>
            <a:r>
              <a:rPr lang="en-US" dirty="0" smtClean="0"/>
              <a:t>   T  A</a:t>
            </a:r>
          </a:p>
          <a:p>
            <a:pPr algn="just"/>
            <a:r>
              <a:rPr lang="en-US" b="1" dirty="0" smtClean="0"/>
              <a:t>4</a:t>
            </a:r>
            <a:r>
              <a:rPr lang="en-US" dirty="0" smtClean="0"/>
              <a:t>    A </a:t>
            </a:r>
            <a:r>
              <a:rPr lang="en-US" dirty="0" err="1" smtClean="0"/>
              <a:t>A</a:t>
            </a:r>
            <a:r>
              <a:rPr lang="en-US" dirty="0" smtClean="0"/>
              <a:t>  </a:t>
            </a:r>
            <a:r>
              <a:rPr lang="en-US" dirty="0" err="1" smtClean="0"/>
              <a:t>A</a:t>
            </a:r>
            <a:r>
              <a:rPr lang="en-US" dirty="0" smtClean="0"/>
              <a:t>  </a:t>
            </a:r>
            <a:r>
              <a:rPr lang="en-US" dirty="0" err="1" smtClean="0"/>
              <a:t>A</a:t>
            </a:r>
            <a:r>
              <a:rPr lang="en-US" dirty="0" smtClean="0"/>
              <a:t>  </a:t>
            </a:r>
            <a:r>
              <a:rPr lang="en-US" dirty="0" err="1" smtClean="0"/>
              <a:t>A</a:t>
            </a:r>
            <a:r>
              <a:rPr lang="en-US" dirty="0" smtClean="0"/>
              <a:t>   </a:t>
            </a:r>
            <a:r>
              <a:rPr lang="en-US" dirty="0" err="1" smtClean="0"/>
              <a:t>A</a:t>
            </a:r>
            <a:r>
              <a:rPr lang="en-US" dirty="0" smtClean="0"/>
              <a:t>  T</a:t>
            </a:r>
            <a:endParaRPr lang="de-DE" dirty="0"/>
          </a:p>
        </p:txBody>
      </p:sp>
      <p:sp>
        <p:nvSpPr>
          <p:cNvPr id="7" name="TextBox 6"/>
          <p:cNvSpPr txBox="1"/>
          <p:nvPr/>
        </p:nvSpPr>
        <p:spPr>
          <a:xfrm>
            <a:off x="6062577" y="1883771"/>
            <a:ext cx="1117614" cy="1538883"/>
          </a:xfrm>
          <a:prstGeom prst="rect">
            <a:avLst/>
          </a:prstGeom>
          <a:noFill/>
        </p:spPr>
        <p:txBody>
          <a:bodyPr wrap="none" rtlCol="0">
            <a:spAutoFit/>
          </a:bodyPr>
          <a:lstStyle/>
          <a:p>
            <a:r>
              <a:rPr lang="en-US" b="1" dirty="0" smtClean="0"/>
              <a:t>2</a:t>
            </a:r>
            <a:r>
              <a:rPr lang="en-US" dirty="0" smtClean="0"/>
              <a:t>    3</a:t>
            </a:r>
          </a:p>
          <a:p>
            <a:r>
              <a:rPr lang="en-US" b="1" dirty="0" smtClean="0"/>
              <a:t>3</a:t>
            </a:r>
            <a:r>
              <a:rPr lang="en-US" dirty="0" smtClean="0"/>
              <a:t>    5  4</a:t>
            </a:r>
          </a:p>
          <a:p>
            <a:r>
              <a:rPr lang="en-US" b="1" dirty="0" smtClean="0"/>
              <a:t>4</a:t>
            </a:r>
            <a:r>
              <a:rPr lang="en-US" dirty="0" smtClean="0"/>
              <a:t>    5  4  2</a:t>
            </a:r>
          </a:p>
          <a:p>
            <a:endParaRPr lang="en-US" sz="400" dirty="0" smtClean="0"/>
          </a:p>
          <a:p>
            <a:r>
              <a:rPr lang="en-US" dirty="0"/>
              <a:t> </a:t>
            </a:r>
            <a:r>
              <a:rPr lang="en-US" dirty="0" smtClean="0"/>
              <a:t>      </a:t>
            </a:r>
            <a:r>
              <a:rPr lang="en-US" b="1" dirty="0" smtClean="0"/>
              <a:t>1  2  3</a:t>
            </a:r>
          </a:p>
          <a:p>
            <a:endParaRPr lang="de-DE" dirty="0"/>
          </a:p>
        </p:txBody>
      </p:sp>
      <p:cxnSp>
        <p:nvCxnSpPr>
          <p:cNvPr id="9" name="Straight Connector 8"/>
          <p:cNvCxnSpPr/>
          <p:nvPr/>
        </p:nvCxnSpPr>
        <p:spPr>
          <a:xfrm>
            <a:off x="6350609" y="1955779"/>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50609" y="2819875"/>
            <a:ext cx="829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64395" y="2067991"/>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4395" y="2067991"/>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133" y="2067991"/>
            <a:ext cx="461665" cy="991618"/>
          </a:xfrm>
          <a:prstGeom prst="rect">
            <a:avLst/>
          </a:prstGeom>
          <a:noFill/>
        </p:spPr>
        <p:txBody>
          <a:bodyPr vert="vert270" wrap="none" rtlCol="0">
            <a:spAutoFit/>
          </a:bodyPr>
          <a:lstStyle/>
          <a:p>
            <a:r>
              <a:rPr lang="en-US" dirty="0" smtClean="0"/>
              <a:t>sequence</a:t>
            </a:r>
            <a:endParaRPr lang="de-DE" dirty="0"/>
          </a:p>
        </p:txBody>
      </p:sp>
      <p:sp>
        <p:nvSpPr>
          <p:cNvPr id="18" name="TextBox 17"/>
          <p:cNvSpPr txBox="1"/>
          <p:nvPr/>
        </p:nvSpPr>
        <p:spPr>
          <a:xfrm>
            <a:off x="1692156" y="1378049"/>
            <a:ext cx="606961" cy="369332"/>
          </a:xfrm>
          <a:prstGeom prst="rect">
            <a:avLst/>
          </a:prstGeom>
          <a:noFill/>
        </p:spPr>
        <p:txBody>
          <a:bodyPr wrap="none" rtlCol="0">
            <a:spAutoFit/>
          </a:bodyPr>
          <a:lstStyle/>
          <a:p>
            <a:r>
              <a:rPr lang="en-US" dirty="0" smtClean="0"/>
              <a:t>sites</a:t>
            </a:r>
            <a:endParaRPr lang="de-DE" dirty="0"/>
          </a:p>
        </p:txBody>
      </p:sp>
      <p:sp>
        <p:nvSpPr>
          <p:cNvPr id="19" name="TextBox 18"/>
          <p:cNvSpPr txBox="1"/>
          <p:nvPr/>
        </p:nvSpPr>
        <p:spPr>
          <a:xfrm>
            <a:off x="6134585" y="3059668"/>
            <a:ext cx="1173719" cy="369332"/>
          </a:xfrm>
          <a:prstGeom prst="rect">
            <a:avLst/>
          </a:prstGeom>
          <a:noFill/>
        </p:spPr>
        <p:txBody>
          <a:bodyPr wrap="none" rtlCol="0">
            <a:spAutoFit/>
          </a:bodyPr>
          <a:lstStyle/>
          <a:p>
            <a:r>
              <a:rPr lang="en-US" dirty="0" smtClean="0"/>
              <a:t>sequences</a:t>
            </a:r>
            <a:endParaRPr lang="de-DE" dirty="0"/>
          </a:p>
        </p:txBody>
      </p:sp>
      <p:sp>
        <p:nvSpPr>
          <p:cNvPr id="20" name="TextBox 19"/>
          <p:cNvSpPr txBox="1"/>
          <p:nvPr/>
        </p:nvSpPr>
        <p:spPr>
          <a:xfrm>
            <a:off x="5672920" y="1900265"/>
            <a:ext cx="461665" cy="991618"/>
          </a:xfrm>
          <a:prstGeom prst="rect">
            <a:avLst/>
          </a:prstGeom>
          <a:noFill/>
        </p:spPr>
        <p:txBody>
          <a:bodyPr vert="vert270" wrap="none" rtlCol="0">
            <a:spAutoFit/>
          </a:bodyPr>
          <a:lstStyle/>
          <a:p>
            <a:r>
              <a:rPr lang="en-US" dirty="0" smtClean="0"/>
              <a:t>sequence</a:t>
            </a:r>
            <a:endParaRPr lang="de-DE" dirty="0"/>
          </a:p>
        </p:txBody>
      </p:sp>
      <p:cxnSp>
        <p:nvCxnSpPr>
          <p:cNvPr id="22" name="Straight Connector 21"/>
          <p:cNvCxnSpPr/>
          <p:nvPr/>
        </p:nvCxnSpPr>
        <p:spPr>
          <a:xfrm>
            <a:off x="864889" y="3789040"/>
            <a:ext cx="485621" cy="5040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50510" y="4293096"/>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02638" y="4005064"/>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02638" y="429309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32569" y="429309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0430" y="3501008"/>
            <a:ext cx="301686" cy="369332"/>
          </a:xfrm>
          <a:prstGeom prst="rect">
            <a:avLst/>
          </a:prstGeom>
          <a:noFill/>
        </p:spPr>
        <p:txBody>
          <a:bodyPr wrap="none" rtlCol="0">
            <a:spAutoFit/>
          </a:bodyPr>
          <a:lstStyle/>
          <a:p>
            <a:r>
              <a:rPr lang="en-US" b="1" dirty="0" smtClean="0"/>
              <a:t>1</a:t>
            </a:r>
            <a:endParaRPr lang="de-DE" b="1" dirty="0"/>
          </a:p>
        </p:txBody>
      </p:sp>
      <p:sp>
        <p:nvSpPr>
          <p:cNvPr id="31" name="TextBox 30"/>
          <p:cNvSpPr txBox="1"/>
          <p:nvPr/>
        </p:nvSpPr>
        <p:spPr>
          <a:xfrm>
            <a:off x="781273" y="4437112"/>
            <a:ext cx="301686" cy="369332"/>
          </a:xfrm>
          <a:prstGeom prst="rect">
            <a:avLst/>
          </a:prstGeom>
          <a:noFill/>
        </p:spPr>
        <p:txBody>
          <a:bodyPr wrap="none" rtlCol="0">
            <a:spAutoFit/>
          </a:bodyPr>
          <a:lstStyle/>
          <a:p>
            <a:r>
              <a:rPr lang="en-US" b="1" dirty="0" smtClean="0"/>
              <a:t>2</a:t>
            </a:r>
            <a:endParaRPr lang="de-DE" b="1" dirty="0"/>
          </a:p>
        </p:txBody>
      </p:sp>
      <p:sp>
        <p:nvSpPr>
          <p:cNvPr id="32" name="TextBox 31"/>
          <p:cNvSpPr txBox="1"/>
          <p:nvPr/>
        </p:nvSpPr>
        <p:spPr>
          <a:xfrm>
            <a:off x="2790670" y="3717032"/>
            <a:ext cx="301686" cy="369332"/>
          </a:xfrm>
          <a:prstGeom prst="rect">
            <a:avLst/>
          </a:prstGeom>
          <a:noFill/>
        </p:spPr>
        <p:txBody>
          <a:bodyPr wrap="none" rtlCol="0">
            <a:spAutoFit/>
          </a:bodyPr>
          <a:lstStyle/>
          <a:p>
            <a:r>
              <a:rPr lang="en-US" b="1" dirty="0" smtClean="0"/>
              <a:t>3</a:t>
            </a:r>
            <a:endParaRPr lang="de-DE" b="1" dirty="0"/>
          </a:p>
        </p:txBody>
      </p:sp>
      <p:sp>
        <p:nvSpPr>
          <p:cNvPr id="33" name="TextBox 32"/>
          <p:cNvSpPr txBox="1"/>
          <p:nvPr/>
        </p:nvSpPr>
        <p:spPr>
          <a:xfrm>
            <a:off x="2777016" y="4437112"/>
            <a:ext cx="301686" cy="369332"/>
          </a:xfrm>
          <a:prstGeom prst="rect">
            <a:avLst/>
          </a:prstGeom>
          <a:noFill/>
        </p:spPr>
        <p:txBody>
          <a:bodyPr wrap="none" rtlCol="0">
            <a:spAutoFit/>
          </a:bodyPr>
          <a:lstStyle/>
          <a:p>
            <a:r>
              <a:rPr lang="en-US" b="1" dirty="0" smtClean="0"/>
              <a:t>4</a:t>
            </a:r>
            <a:endParaRPr lang="de-DE" b="1" dirty="0"/>
          </a:p>
        </p:txBody>
      </p:sp>
      <p:cxnSp>
        <p:nvCxnSpPr>
          <p:cNvPr id="34" name="Straight Connector 33"/>
          <p:cNvCxnSpPr/>
          <p:nvPr/>
        </p:nvCxnSpPr>
        <p:spPr>
          <a:xfrm>
            <a:off x="5526539" y="3789040"/>
            <a:ext cx="485621" cy="5040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12160" y="4293096"/>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164288" y="4005064"/>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64288" y="429309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694219" y="429309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92080" y="3501008"/>
            <a:ext cx="301686" cy="369332"/>
          </a:xfrm>
          <a:prstGeom prst="rect">
            <a:avLst/>
          </a:prstGeom>
          <a:noFill/>
        </p:spPr>
        <p:txBody>
          <a:bodyPr wrap="none" rtlCol="0">
            <a:spAutoFit/>
          </a:bodyPr>
          <a:lstStyle/>
          <a:p>
            <a:r>
              <a:rPr lang="en-US" b="1" dirty="0" smtClean="0"/>
              <a:t>1</a:t>
            </a:r>
            <a:endParaRPr lang="de-DE" b="1" dirty="0"/>
          </a:p>
        </p:txBody>
      </p:sp>
      <p:sp>
        <p:nvSpPr>
          <p:cNvPr id="40" name="TextBox 39"/>
          <p:cNvSpPr txBox="1"/>
          <p:nvPr/>
        </p:nvSpPr>
        <p:spPr>
          <a:xfrm>
            <a:off x="5442923" y="4437112"/>
            <a:ext cx="301686" cy="369332"/>
          </a:xfrm>
          <a:prstGeom prst="rect">
            <a:avLst/>
          </a:prstGeom>
          <a:noFill/>
        </p:spPr>
        <p:txBody>
          <a:bodyPr wrap="none" rtlCol="0">
            <a:spAutoFit/>
          </a:bodyPr>
          <a:lstStyle/>
          <a:p>
            <a:r>
              <a:rPr lang="en-US" b="1" dirty="0" smtClean="0"/>
              <a:t>2</a:t>
            </a:r>
            <a:endParaRPr lang="de-DE" b="1" dirty="0"/>
          </a:p>
        </p:txBody>
      </p:sp>
      <p:sp>
        <p:nvSpPr>
          <p:cNvPr id="41" name="TextBox 40"/>
          <p:cNvSpPr txBox="1"/>
          <p:nvPr/>
        </p:nvSpPr>
        <p:spPr>
          <a:xfrm>
            <a:off x="7452320" y="3717032"/>
            <a:ext cx="301686" cy="369332"/>
          </a:xfrm>
          <a:prstGeom prst="rect">
            <a:avLst/>
          </a:prstGeom>
          <a:noFill/>
        </p:spPr>
        <p:txBody>
          <a:bodyPr wrap="none" rtlCol="0">
            <a:spAutoFit/>
          </a:bodyPr>
          <a:lstStyle/>
          <a:p>
            <a:r>
              <a:rPr lang="en-US" b="1" dirty="0" smtClean="0"/>
              <a:t>3</a:t>
            </a:r>
            <a:endParaRPr lang="de-DE" b="1" dirty="0"/>
          </a:p>
        </p:txBody>
      </p:sp>
      <p:sp>
        <p:nvSpPr>
          <p:cNvPr id="42" name="TextBox 41"/>
          <p:cNvSpPr txBox="1"/>
          <p:nvPr/>
        </p:nvSpPr>
        <p:spPr>
          <a:xfrm>
            <a:off x="7438666" y="4437112"/>
            <a:ext cx="301686" cy="369332"/>
          </a:xfrm>
          <a:prstGeom prst="rect">
            <a:avLst/>
          </a:prstGeom>
          <a:noFill/>
        </p:spPr>
        <p:txBody>
          <a:bodyPr wrap="none" rtlCol="0">
            <a:spAutoFit/>
          </a:bodyPr>
          <a:lstStyle/>
          <a:p>
            <a:r>
              <a:rPr lang="en-US" b="1" dirty="0" smtClean="0"/>
              <a:t>4</a:t>
            </a:r>
            <a:endParaRPr lang="de-DE" b="1" dirty="0"/>
          </a:p>
        </p:txBody>
      </p:sp>
      <p:cxnSp>
        <p:nvCxnSpPr>
          <p:cNvPr id="44" name="Straight Connector 43"/>
          <p:cNvCxnSpPr/>
          <p:nvPr/>
        </p:nvCxnSpPr>
        <p:spPr>
          <a:xfrm flipV="1">
            <a:off x="942315" y="3884022"/>
            <a:ext cx="125581" cy="11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094715" y="4036422"/>
            <a:ext cx="125581" cy="11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625334" y="4396462"/>
            <a:ext cx="125581" cy="11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17383" y="4078413"/>
            <a:ext cx="125581" cy="13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134486" y="4374396"/>
            <a:ext cx="125581" cy="13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92156" y="4205186"/>
            <a:ext cx="0" cy="18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42598" y="4213137"/>
            <a:ext cx="0" cy="18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74446" y="3933056"/>
            <a:ext cx="253596" cy="253916"/>
          </a:xfrm>
          <a:prstGeom prst="rect">
            <a:avLst/>
          </a:prstGeom>
          <a:noFill/>
        </p:spPr>
        <p:txBody>
          <a:bodyPr wrap="none" rtlCol="0">
            <a:spAutoFit/>
          </a:bodyPr>
          <a:lstStyle/>
          <a:p>
            <a:r>
              <a:rPr lang="en-US" sz="1050" dirty="0" smtClean="0"/>
              <a:t>1</a:t>
            </a:r>
            <a:endParaRPr lang="de-DE" sz="1050" dirty="0"/>
          </a:p>
        </p:txBody>
      </p:sp>
      <p:sp>
        <p:nvSpPr>
          <p:cNvPr id="57" name="TextBox 56"/>
          <p:cNvSpPr txBox="1"/>
          <p:nvPr/>
        </p:nvSpPr>
        <p:spPr>
          <a:xfrm>
            <a:off x="926846" y="4085456"/>
            <a:ext cx="253596" cy="253916"/>
          </a:xfrm>
          <a:prstGeom prst="rect">
            <a:avLst/>
          </a:prstGeom>
          <a:noFill/>
        </p:spPr>
        <p:txBody>
          <a:bodyPr wrap="none" rtlCol="0">
            <a:spAutoFit/>
          </a:bodyPr>
          <a:lstStyle/>
          <a:p>
            <a:r>
              <a:rPr lang="en-US" sz="1050" dirty="0" smtClean="0"/>
              <a:t>2</a:t>
            </a:r>
            <a:endParaRPr lang="de-DE" sz="1050" dirty="0"/>
          </a:p>
        </p:txBody>
      </p:sp>
      <p:sp>
        <p:nvSpPr>
          <p:cNvPr id="58" name="TextBox 57"/>
          <p:cNvSpPr txBox="1"/>
          <p:nvPr/>
        </p:nvSpPr>
        <p:spPr>
          <a:xfrm>
            <a:off x="1193224" y="4407620"/>
            <a:ext cx="253596" cy="253916"/>
          </a:xfrm>
          <a:prstGeom prst="rect">
            <a:avLst/>
          </a:prstGeom>
          <a:noFill/>
        </p:spPr>
        <p:txBody>
          <a:bodyPr wrap="none" rtlCol="0">
            <a:spAutoFit/>
          </a:bodyPr>
          <a:lstStyle/>
          <a:p>
            <a:r>
              <a:rPr lang="en-US" sz="1050" dirty="0"/>
              <a:t>3</a:t>
            </a:r>
            <a:endParaRPr lang="de-DE" sz="1050" dirty="0"/>
          </a:p>
        </p:txBody>
      </p:sp>
      <p:sp>
        <p:nvSpPr>
          <p:cNvPr id="59" name="TextBox 58"/>
          <p:cNvSpPr txBox="1"/>
          <p:nvPr/>
        </p:nvSpPr>
        <p:spPr>
          <a:xfrm>
            <a:off x="1566534" y="4005064"/>
            <a:ext cx="253596" cy="253916"/>
          </a:xfrm>
          <a:prstGeom prst="rect">
            <a:avLst/>
          </a:prstGeom>
          <a:noFill/>
        </p:spPr>
        <p:txBody>
          <a:bodyPr wrap="none" rtlCol="0">
            <a:spAutoFit/>
          </a:bodyPr>
          <a:lstStyle/>
          <a:p>
            <a:r>
              <a:rPr lang="en-US" sz="1050" dirty="0" smtClean="0"/>
              <a:t>4</a:t>
            </a:r>
            <a:endParaRPr lang="de-DE" sz="1050" dirty="0"/>
          </a:p>
        </p:txBody>
      </p:sp>
      <p:sp>
        <p:nvSpPr>
          <p:cNvPr id="60" name="TextBox 59"/>
          <p:cNvSpPr txBox="1"/>
          <p:nvPr/>
        </p:nvSpPr>
        <p:spPr>
          <a:xfrm>
            <a:off x="2017116" y="4005064"/>
            <a:ext cx="253596" cy="253916"/>
          </a:xfrm>
          <a:prstGeom prst="rect">
            <a:avLst/>
          </a:prstGeom>
          <a:noFill/>
        </p:spPr>
        <p:txBody>
          <a:bodyPr wrap="none" rtlCol="0">
            <a:spAutoFit/>
          </a:bodyPr>
          <a:lstStyle/>
          <a:p>
            <a:r>
              <a:rPr lang="en-US" sz="1050" dirty="0" smtClean="0"/>
              <a:t>5</a:t>
            </a:r>
            <a:endParaRPr lang="de-DE" sz="1050" dirty="0"/>
          </a:p>
        </p:txBody>
      </p:sp>
      <p:sp>
        <p:nvSpPr>
          <p:cNvPr id="61" name="TextBox 60"/>
          <p:cNvSpPr txBox="1"/>
          <p:nvPr/>
        </p:nvSpPr>
        <p:spPr>
          <a:xfrm>
            <a:off x="2441213" y="3895164"/>
            <a:ext cx="253596" cy="253916"/>
          </a:xfrm>
          <a:prstGeom prst="rect">
            <a:avLst/>
          </a:prstGeom>
          <a:noFill/>
        </p:spPr>
        <p:txBody>
          <a:bodyPr wrap="none" rtlCol="0">
            <a:spAutoFit/>
          </a:bodyPr>
          <a:lstStyle/>
          <a:p>
            <a:r>
              <a:rPr lang="en-US" sz="1050" dirty="0" smtClean="0"/>
              <a:t>6</a:t>
            </a:r>
            <a:endParaRPr lang="de-DE" sz="1050" dirty="0"/>
          </a:p>
        </p:txBody>
      </p:sp>
      <p:sp>
        <p:nvSpPr>
          <p:cNvPr id="62" name="TextBox 61"/>
          <p:cNvSpPr txBox="1"/>
          <p:nvPr/>
        </p:nvSpPr>
        <p:spPr>
          <a:xfrm>
            <a:off x="2449164" y="4407171"/>
            <a:ext cx="253596" cy="253916"/>
          </a:xfrm>
          <a:prstGeom prst="rect">
            <a:avLst/>
          </a:prstGeom>
          <a:noFill/>
        </p:spPr>
        <p:txBody>
          <a:bodyPr wrap="none" rtlCol="0">
            <a:spAutoFit/>
          </a:bodyPr>
          <a:lstStyle/>
          <a:p>
            <a:r>
              <a:rPr lang="en-US" sz="1050" dirty="0" smtClean="0"/>
              <a:t>7</a:t>
            </a:r>
            <a:endParaRPr lang="de-DE" sz="1050" dirty="0"/>
          </a:p>
        </p:txBody>
      </p:sp>
      <p:sp>
        <p:nvSpPr>
          <p:cNvPr id="63" name="TextBox 62"/>
          <p:cNvSpPr txBox="1"/>
          <p:nvPr/>
        </p:nvSpPr>
        <p:spPr>
          <a:xfrm>
            <a:off x="5830588" y="4342681"/>
            <a:ext cx="253596" cy="253916"/>
          </a:xfrm>
          <a:prstGeom prst="rect">
            <a:avLst/>
          </a:prstGeom>
          <a:noFill/>
        </p:spPr>
        <p:txBody>
          <a:bodyPr wrap="none" rtlCol="0">
            <a:spAutoFit/>
          </a:bodyPr>
          <a:lstStyle/>
          <a:p>
            <a:r>
              <a:rPr lang="en-US" sz="1050" dirty="0" smtClean="0"/>
              <a:t>1</a:t>
            </a:r>
            <a:endParaRPr lang="de-DE" sz="1050" dirty="0"/>
          </a:p>
        </p:txBody>
      </p:sp>
      <p:sp>
        <p:nvSpPr>
          <p:cNvPr id="64" name="TextBox 63"/>
          <p:cNvSpPr txBox="1"/>
          <p:nvPr/>
        </p:nvSpPr>
        <p:spPr>
          <a:xfrm>
            <a:off x="5686556" y="3789040"/>
            <a:ext cx="253596" cy="253916"/>
          </a:xfrm>
          <a:prstGeom prst="rect">
            <a:avLst/>
          </a:prstGeom>
          <a:noFill/>
        </p:spPr>
        <p:txBody>
          <a:bodyPr wrap="none" rtlCol="0">
            <a:spAutoFit/>
          </a:bodyPr>
          <a:lstStyle/>
          <a:p>
            <a:r>
              <a:rPr lang="en-US" sz="1050" dirty="0" smtClean="0"/>
              <a:t>2</a:t>
            </a:r>
            <a:endParaRPr lang="de-DE" sz="1050" dirty="0"/>
          </a:p>
        </p:txBody>
      </p:sp>
      <p:sp>
        <p:nvSpPr>
          <p:cNvPr id="65" name="TextBox 64"/>
          <p:cNvSpPr txBox="1"/>
          <p:nvPr/>
        </p:nvSpPr>
        <p:spPr>
          <a:xfrm>
            <a:off x="7090712" y="3967172"/>
            <a:ext cx="253596" cy="253916"/>
          </a:xfrm>
          <a:prstGeom prst="rect">
            <a:avLst/>
          </a:prstGeom>
          <a:noFill/>
        </p:spPr>
        <p:txBody>
          <a:bodyPr wrap="none" rtlCol="0">
            <a:spAutoFit/>
          </a:bodyPr>
          <a:lstStyle/>
          <a:p>
            <a:r>
              <a:rPr lang="en-US" sz="1050" dirty="0" smtClean="0"/>
              <a:t>1</a:t>
            </a:r>
            <a:endParaRPr lang="de-DE" sz="1050" dirty="0"/>
          </a:p>
        </p:txBody>
      </p:sp>
      <p:sp>
        <p:nvSpPr>
          <p:cNvPr id="66" name="TextBox 65"/>
          <p:cNvSpPr txBox="1"/>
          <p:nvPr/>
        </p:nvSpPr>
        <p:spPr>
          <a:xfrm>
            <a:off x="7090712" y="4359016"/>
            <a:ext cx="253596" cy="253916"/>
          </a:xfrm>
          <a:prstGeom prst="rect">
            <a:avLst/>
          </a:prstGeom>
          <a:noFill/>
        </p:spPr>
        <p:txBody>
          <a:bodyPr wrap="none" rtlCol="0">
            <a:spAutoFit/>
          </a:bodyPr>
          <a:lstStyle/>
          <a:p>
            <a:r>
              <a:rPr lang="en-US" sz="1050" dirty="0" smtClean="0"/>
              <a:t>1</a:t>
            </a:r>
            <a:endParaRPr lang="de-DE" sz="1050" dirty="0"/>
          </a:p>
        </p:txBody>
      </p:sp>
      <p:sp>
        <p:nvSpPr>
          <p:cNvPr id="67" name="TextBox 66"/>
          <p:cNvSpPr txBox="1"/>
          <p:nvPr/>
        </p:nvSpPr>
        <p:spPr>
          <a:xfrm>
            <a:off x="6478644" y="4061170"/>
            <a:ext cx="253596" cy="253916"/>
          </a:xfrm>
          <a:prstGeom prst="rect">
            <a:avLst/>
          </a:prstGeom>
          <a:noFill/>
        </p:spPr>
        <p:txBody>
          <a:bodyPr wrap="none" rtlCol="0">
            <a:spAutoFit/>
          </a:bodyPr>
          <a:lstStyle/>
          <a:p>
            <a:r>
              <a:rPr lang="en-US" sz="1050" dirty="0" smtClean="0"/>
              <a:t>2</a:t>
            </a:r>
            <a:endParaRPr lang="de-DE" sz="1050" dirty="0"/>
          </a:p>
        </p:txBody>
      </p:sp>
      <p:sp>
        <p:nvSpPr>
          <p:cNvPr id="68" name="TextBox 67"/>
          <p:cNvSpPr txBox="1"/>
          <p:nvPr/>
        </p:nvSpPr>
        <p:spPr>
          <a:xfrm>
            <a:off x="971600" y="4821373"/>
            <a:ext cx="2028119" cy="646331"/>
          </a:xfrm>
          <a:prstGeom prst="rect">
            <a:avLst/>
          </a:prstGeom>
          <a:noFill/>
        </p:spPr>
        <p:txBody>
          <a:bodyPr wrap="none" rtlCol="0">
            <a:spAutoFit/>
          </a:bodyPr>
          <a:lstStyle/>
          <a:p>
            <a:r>
              <a:rPr lang="en-US" b="1" dirty="0" smtClean="0"/>
              <a:t>Discrete method</a:t>
            </a:r>
          </a:p>
          <a:p>
            <a:r>
              <a:rPr lang="en-US" b="1" dirty="0" smtClean="0"/>
              <a:t>e.g. Parsimony tree</a:t>
            </a:r>
          </a:p>
        </p:txBody>
      </p:sp>
      <p:sp>
        <p:nvSpPr>
          <p:cNvPr id="69" name="TextBox 68"/>
          <p:cNvSpPr txBox="1"/>
          <p:nvPr/>
        </p:nvSpPr>
        <p:spPr>
          <a:xfrm>
            <a:off x="5364088" y="4827905"/>
            <a:ext cx="2635914" cy="646331"/>
          </a:xfrm>
          <a:prstGeom prst="rect">
            <a:avLst/>
          </a:prstGeom>
          <a:noFill/>
        </p:spPr>
        <p:txBody>
          <a:bodyPr wrap="none" rtlCol="0">
            <a:spAutoFit/>
          </a:bodyPr>
          <a:lstStyle/>
          <a:p>
            <a:pPr algn="ctr"/>
            <a:r>
              <a:rPr lang="en-US" b="1" dirty="0" smtClean="0"/>
              <a:t>Distance method</a:t>
            </a:r>
          </a:p>
          <a:p>
            <a:pPr algn="ctr"/>
            <a:r>
              <a:rPr lang="en-US" b="1" dirty="0" smtClean="0"/>
              <a:t>e.g. Neighbor-joining tree</a:t>
            </a:r>
            <a:endParaRPr lang="de-DE" b="1" dirty="0"/>
          </a:p>
        </p:txBody>
      </p:sp>
      <p:sp>
        <p:nvSpPr>
          <p:cNvPr id="71" name="TextBox 70"/>
          <p:cNvSpPr txBox="1"/>
          <p:nvPr/>
        </p:nvSpPr>
        <p:spPr>
          <a:xfrm>
            <a:off x="-12772" y="5445224"/>
            <a:ext cx="4220386" cy="338554"/>
          </a:xfrm>
          <a:prstGeom prst="rect">
            <a:avLst/>
          </a:prstGeom>
          <a:noFill/>
        </p:spPr>
        <p:txBody>
          <a:bodyPr wrap="none" rtlCol="0">
            <a:spAutoFit/>
          </a:bodyPr>
          <a:lstStyle/>
          <a:p>
            <a:r>
              <a:rPr lang="en-US" sz="1600" dirty="0" smtClean="0"/>
              <a:t>The 7 substitutions are placed on the 5 branches</a:t>
            </a:r>
            <a:endParaRPr lang="de-DE" sz="1600" dirty="0"/>
          </a:p>
        </p:txBody>
      </p:sp>
      <p:sp>
        <p:nvSpPr>
          <p:cNvPr id="72" name="TextBox 71"/>
          <p:cNvSpPr txBox="1"/>
          <p:nvPr/>
        </p:nvSpPr>
        <p:spPr>
          <a:xfrm>
            <a:off x="4354019" y="5445224"/>
            <a:ext cx="4865114" cy="338554"/>
          </a:xfrm>
          <a:prstGeom prst="rect">
            <a:avLst/>
          </a:prstGeom>
          <a:noFill/>
        </p:spPr>
        <p:txBody>
          <a:bodyPr wrap="none" rtlCol="0">
            <a:spAutoFit/>
          </a:bodyPr>
          <a:lstStyle/>
          <a:p>
            <a:r>
              <a:rPr lang="en-US" sz="1600" dirty="0" smtClean="0"/>
              <a:t>The 7 substitutions are apportioned over the 5 branches</a:t>
            </a:r>
            <a:endParaRPr lang="de-DE" sz="1600" dirty="0"/>
          </a:p>
        </p:txBody>
      </p:sp>
      <p:sp>
        <p:nvSpPr>
          <p:cNvPr id="73" name="TextBox 72"/>
          <p:cNvSpPr txBox="1"/>
          <p:nvPr/>
        </p:nvSpPr>
        <p:spPr>
          <a:xfrm>
            <a:off x="958822" y="5940569"/>
            <a:ext cx="7213578" cy="584775"/>
          </a:xfrm>
          <a:prstGeom prst="rect">
            <a:avLst/>
          </a:prstGeom>
          <a:noFill/>
        </p:spPr>
        <p:txBody>
          <a:bodyPr wrap="none" rtlCol="0">
            <a:spAutoFit/>
          </a:bodyPr>
          <a:lstStyle/>
          <a:p>
            <a:pPr algn="ctr"/>
            <a:r>
              <a:rPr lang="en-US" sz="1600" dirty="0" smtClean="0"/>
              <a:t>Sum of the branch length is the same in both trees: 7</a:t>
            </a:r>
          </a:p>
          <a:p>
            <a:pPr algn="ctr"/>
            <a:r>
              <a:rPr lang="en-US" sz="1600" dirty="0" smtClean="0"/>
              <a:t>But in the parsimony tree we see which site contributes to the length of each branch</a:t>
            </a:r>
            <a:endParaRPr lang="de-DE" sz="1600" dirty="0"/>
          </a:p>
        </p:txBody>
      </p:sp>
      <p:sp>
        <p:nvSpPr>
          <p:cNvPr id="74" name="TextBox 73"/>
          <p:cNvSpPr txBox="1"/>
          <p:nvPr/>
        </p:nvSpPr>
        <p:spPr>
          <a:xfrm>
            <a:off x="2189072" y="54648"/>
            <a:ext cx="4471160" cy="646331"/>
          </a:xfrm>
          <a:prstGeom prst="rect">
            <a:avLst/>
          </a:prstGeom>
          <a:noFill/>
        </p:spPr>
        <p:txBody>
          <a:bodyPr wrap="none" rtlCol="0">
            <a:spAutoFit/>
          </a:bodyPr>
          <a:lstStyle/>
          <a:p>
            <a:r>
              <a:rPr lang="en-US" sz="3600" b="1" dirty="0" smtClean="0"/>
              <a:t>Tree building methods</a:t>
            </a:r>
            <a:endParaRPr lang="de-DE" sz="3600" b="1" dirty="0"/>
          </a:p>
        </p:txBody>
      </p:sp>
    </p:spTree>
    <p:extLst>
      <p:ext uri="{BB962C8B-B14F-4D97-AF65-F5344CB8AC3E}">
        <p14:creationId xmlns:p14="http://schemas.microsoft.com/office/powerpoint/2010/main" val="28973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9" grpId="0"/>
      <p:bldP spid="20" grpId="0"/>
      <p:bldP spid="39" grpId="0"/>
      <p:bldP spid="40" grpId="0"/>
      <p:bldP spid="41" grpId="0"/>
      <p:bldP spid="42" grpId="0"/>
      <p:bldP spid="63" grpId="0"/>
      <p:bldP spid="64" grpId="0"/>
      <p:bldP spid="65" grpId="0"/>
      <p:bldP spid="66" grpId="0"/>
      <p:bldP spid="67" grpId="0"/>
      <p:bldP spid="69" grpId="0"/>
      <p:bldP spid="72" grpId="0"/>
      <p:bldP spid="7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948" y="836712"/>
            <a:ext cx="2661562" cy="461665"/>
          </a:xfrm>
          <a:prstGeom prst="rect">
            <a:avLst/>
          </a:prstGeom>
          <a:noFill/>
        </p:spPr>
        <p:txBody>
          <a:bodyPr wrap="none" rtlCol="0">
            <a:spAutoFit/>
          </a:bodyPr>
          <a:lstStyle/>
          <a:p>
            <a:r>
              <a:rPr lang="en-US" sz="2400" b="1" u="sng" dirty="0" smtClean="0"/>
              <a:t>Clustering methods</a:t>
            </a:r>
            <a:endParaRPr lang="de-DE" sz="2400" b="1" u="sng" dirty="0"/>
          </a:p>
        </p:txBody>
      </p:sp>
      <p:sp>
        <p:nvSpPr>
          <p:cNvPr id="3" name="TextBox 2"/>
          <p:cNvSpPr txBox="1"/>
          <p:nvPr/>
        </p:nvSpPr>
        <p:spPr>
          <a:xfrm>
            <a:off x="5943578" y="836712"/>
            <a:ext cx="2523255" cy="461665"/>
          </a:xfrm>
          <a:prstGeom prst="rect">
            <a:avLst/>
          </a:prstGeom>
          <a:noFill/>
        </p:spPr>
        <p:txBody>
          <a:bodyPr wrap="none" rtlCol="0">
            <a:spAutoFit/>
          </a:bodyPr>
          <a:lstStyle/>
          <a:p>
            <a:r>
              <a:rPr lang="en-US" sz="2400" b="1" u="sng" dirty="0" smtClean="0"/>
              <a:t>Optimality criteria</a:t>
            </a:r>
            <a:endParaRPr lang="de-DE" sz="2400" b="1" u="sng" dirty="0"/>
          </a:p>
        </p:txBody>
      </p:sp>
      <p:sp>
        <p:nvSpPr>
          <p:cNvPr id="4" name="TextBox 3"/>
          <p:cNvSpPr txBox="1"/>
          <p:nvPr/>
        </p:nvSpPr>
        <p:spPr>
          <a:xfrm>
            <a:off x="323529" y="1700808"/>
            <a:ext cx="3600400" cy="4801314"/>
          </a:xfrm>
          <a:prstGeom prst="rect">
            <a:avLst/>
          </a:prstGeom>
          <a:noFill/>
        </p:spPr>
        <p:txBody>
          <a:bodyPr wrap="square" rtlCol="0">
            <a:spAutoFit/>
          </a:bodyPr>
          <a:lstStyle/>
          <a:p>
            <a:r>
              <a:rPr lang="en-US" dirty="0" smtClean="0"/>
              <a:t>Start with three species</a:t>
            </a:r>
          </a:p>
          <a:p>
            <a:r>
              <a:rPr lang="en-US" dirty="0" smtClean="0"/>
              <a:t>Add the others in a step-wise fashion</a:t>
            </a:r>
          </a:p>
          <a:p>
            <a:endParaRPr lang="en-US" dirty="0"/>
          </a:p>
          <a:p>
            <a:r>
              <a:rPr lang="en-US" dirty="0" smtClean="0"/>
              <a:t>Easy to implement</a:t>
            </a:r>
          </a:p>
          <a:p>
            <a:r>
              <a:rPr lang="en-US" dirty="0" smtClean="0"/>
              <a:t>Fast, good for large datasets</a:t>
            </a:r>
          </a:p>
          <a:p>
            <a:r>
              <a:rPr lang="en-US" dirty="0" smtClean="0"/>
              <a:t>Produce only one tree</a:t>
            </a:r>
          </a:p>
          <a:p>
            <a:endParaRPr lang="en-US" dirty="0"/>
          </a:p>
          <a:p>
            <a:r>
              <a:rPr lang="en-US" dirty="0" smtClean="0"/>
              <a:t>Not possible to evaluate the resulting trees compared to alternatives</a:t>
            </a:r>
          </a:p>
          <a:p>
            <a:endParaRPr lang="en-US" dirty="0"/>
          </a:p>
          <a:p>
            <a:r>
              <a:rPr lang="en-US" dirty="0" smtClean="0"/>
              <a:t>Information about which sites contribute to branch length missing</a:t>
            </a:r>
          </a:p>
          <a:p>
            <a:endParaRPr lang="en-US" dirty="0" smtClean="0"/>
          </a:p>
          <a:p>
            <a:endParaRPr lang="en-US" dirty="0" smtClean="0"/>
          </a:p>
          <a:p>
            <a:r>
              <a:rPr lang="en-US" dirty="0" smtClean="0"/>
              <a:t>e.g. Neighbor-joining tree</a:t>
            </a:r>
            <a:endParaRPr lang="de-DE" dirty="0"/>
          </a:p>
        </p:txBody>
      </p:sp>
      <p:sp>
        <p:nvSpPr>
          <p:cNvPr id="5" name="TextBox 4"/>
          <p:cNvSpPr txBox="1"/>
          <p:nvPr/>
        </p:nvSpPr>
        <p:spPr>
          <a:xfrm>
            <a:off x="5652120" y="1700808"/>
            <a:ext cx="3106171" cy="4801314"/>
          </a:xfrm>
          <a:prstGeom prst="rect">
            <a:avLst/>
          </a:prstGeom>
          <a:noFill/>
        </p:spPr>
        <p:txBody>
          <a:bodyPr wrap="square" rtlCol="0">
            <a:spAutoFit/>
          </a:bodyPr>
          <a:lstStyle/>
          <a:p>
            <a:r>
              <a:rPr lang="en-US" dirty="0" smtClean="0"/>
              <a:t>Make all possible trees</a:t>
            </a:r>
          </a:p>
          <a:p>
            <a:endParaRPr lang="en-US" dirty="0" smtClean="0"/>
          </a:p>
          <a:p>
            <a:r>
              <a:rPr lang="en-US" dirty="0" smtClean="0"/>
              <a:t>Evaluate (score) trees to find the tree that best explains the data = the tree with the fewest number of evolutionary steps</a:t>
            </a:r>
          </a:p>
          <a:p>
            <a:endParaRPr lang="en-US" dirty="0"/>
          </a:p>
          <a:p>
            <a:r>
              <a:rPr lang="en-US" dirty="0" smtClean="0"/>
              <a:t>Computationally intense</a:t>
            </a:r>
          </a:p>
          <a:p>
            <a:endParaRPr lang="en-US" dirty="0"/>
          </a:p>
          <a:p>
            <a:r>
              <a:rPr lang="en-US" dirty="0" smtClean="0"/>
              <a:t>Provides information about which sites contribute to branch length missing</a:t>
            </a:r>
          </a:p>
          <a:p>
            <a:endParaRPr lang="en-US" dirty="0" smtClean="0"/>
          </a:p>
          <a:p>
            <a:endParaRPr lang="en-US" dirty="0"/>
          </a:p>
          <a:p>
            <a:endParaRPr lang="en-US" dirty="0"/>
          </a:p>
          <a:p>
            <a:r>
              <a:rPr lang="en-US" dirty="0" smtClean="0"/>
              <a:t>e.g. Maximum Parsimony tree</a:t>
            </a:r>
          </a:p>
          <a:p>
            <a:r>
              <a:rPr lang="en-US" dirty="0" smtClean="0"/>
              <a:t>Maximum Likelihood</a:t>
            </a:r>
            <a:endParaRPr lang="de-DE" dirty="0"/>
          </a:p>
        </p:txBody>
      </p:sp>
      <p:sp>
        <p:nvSpPr>
          <p:cNvPr id="6" name="TextBox 5"/>
          <p:cNvSpPr txBox="1"/>
          <p:nvPr/>
        </p:nvSpPr>
        <p:spPr>
          <a:xfrm>
            <a:off x="2189072" y="54648"/>
            <a:ext cx="4471160" cy="646331"/>
          </a:xfrm>
          <a:prstGeom prst="rect">
            <a:avLst/>
          </a:prstGeom>
          <a:noFill/>
        </p:spPr>
        <p:txBody>
          <a:bodyPr wrap="none" rtlCol="0">
            <a:spAutoFit/>
          </a:bodyPr>
          <a:lstStyle/>
          <a:p>
            <a:r>
              <a:rPr lang="en-US" sz="3600" b="1" dirty="0" smtClean="0"/>
              <a:t>Tree building methods</a:t>
            </a:r>
            <a:endParaRPr lang="de-DE" sz="3600" b="1" dirty="0"/>
          </a:p>
        </p:txBody>
      </p:sp>
    </p:spTree>
    <p:extLst>
      <p:ext uri="{BB962C8B-B14F-4D97-AF65-F5344CB8AC3E}">
        <p14:creationId xmlns:p14="http://schemas.microsoft.com/office/powerpoint/2010/main" val="3178545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sp>
        <p:nvSpPr>
          <p:cNvPr id="3" name="TextBox 2"/>
          <p:cNvSpPr txBox="1"/>
          <p:nvPr/>
        </p:nvSpPr>
        <p:spPr>
          <a:xfrm>
            <a:off x="179512" y="764704"/>
            <a:ext cx="3361561" cy="1046440"/>
          </a:xfrm>
          <a:prstGeom prst="rect">
            <a:avLst/>
          </a:prstGeom>
          <a:noFill/>
        </p:spPr>
        <p:txBody>
          <a:bodyPr wrap="none" rtlCol="0">
            <a:spAutoFit/>
          </a:bodyPr>
          <a:lstStyle/>
          <a:p>
            <a:r>
              <a:rPr lang="en-US" dirty="0" smtClean="0"/>
              <a:t>Clustering method</a:t>
            </a:r>
          </a:p>
          <a:p>
            <a:r>
              <a:rPr lang="en-US" dirty="0" smtClean="0"/>
              <a:t>Distance method</a:t>
            </a:r>
          </a:p>
          <a:p>
            <a:endParaRPr lang="en-US" sz="800" dirty="0" smtClean="0"/>
          </a:p>
          <a:p>
            <a:r>
              <a:rPr lang="en-US" dirty="0" smtClean="0"/>
              <a:t>Start by making a distance matrix:</a:t>
            </a:r>
          </a:p>
        </p:txBody>
      </p:sp>
      <p:sp>
        <p:nvSpPr>
          <p:cNvPr id="6" name="Rectangle 5"/>
          <p:cNvSpPr/>
          <p:nvPr/>
        </p:nvSpPr>
        <p:spPr>
          <a:xfrm>
            <a:off x="52047" y="4509120"/>
            <a:ext cx="8748464" cy="2308324"/>
          </a:xfrm>
          <a:prstGeom prst="rect">
            <a:avLst/>
          </a:prstGeom>
        </p:spPr>
        <p:txBody>
          <a:bodyPr wrap="square">
            <a:spAutoFit/>
          </a:bodyPr>
          <a:lstStyle/>
          <a:p>
            <a:r>
              <a:rPr lang="en-US" b="1" dirty="0" smtClean="0"/>
              <a:t>Algorithm:</a:t>
            </a:r>
          </a:p>
          <a:p>
            <a:r>
              <a:rPr lang="en-US" dirty="0" smtClean="0"/>
              <a:t>1.   Based on the current distance matrix calculate the matrix Q (defined below).</a:t>
            </a:r>
          </a:p>
          <a:p>
            <a:pPr marL="342900" indent="-342900">
              <a:buAutoNum type="arabicPeriod" startAt="2"/>
            </a:pPr>
            <a:r>
              <a:rPr lang="en-US" dirty="0" smtClean="0"/>
              <a:t>Find the pair of taxa in Q with the lowest value. Create a node on the tree that joins </a:t>
            </a:r>
          </a:p>
          <a:p>
            <a:r>
              <a:rPr lang="en-US" dirty="0" smtClean="0"/>
              <a:t>       these two taxa (i.e., join the closest neighbors, as the algorithm name implies).</a:t>
            </a:r>
          </a:p>
          <a:p>
            <a:r>
              <a:rPr lang="en-US" dirty="0" smtClean="0"/>
              <a:t>3.   Calculate the distance of each of the taxa in the pair to this new node.</a:t>
            </a:r>
          </a:p>
          <a:p>
            <a:r>
              <a:rPr lang="en-US" dirty="0" smtClean="0"/>
              <a:t>4.   Calculate the distance of all taxa outside of this pair to the new node.</a:t>
            </a:r>
          </a:p>
          <a:p>
            <a:pPr marL="342900" indent="-342900">
              <a:buAutoNum type="arabicPeriod" startAt="5"/>
            </a:pPr>
            <a:r>
              <a:rPr lang="en-US" dirty="0" smtClean="0"/>
              <a:t>Start the algorithm again, considering the pair of joined neighbors as a single taxon and </a:t>
            </a:r>
          </a:p>
          <a:p>
            <a:r>
              <a:rPr lang="en-US" dirty="0"/>
              <a:t> </a:t>
            </a:r>
            <a:r>
              <a:rPr lang="en-US" dirty="0" smtClean="0"/>
              <a:t>      using the distances calculated in the previous step.</a:t>
            </a:r>
            <a:endParaRPr lang="de-DE" dirty="0"/>
          </a:p>
        </p:txBody>
      </p:sp>
      <p:sp>
        <p:nvSpPr>
          <p:cNvPr id="7" name="TextBox 6"/>
          <p:cNvSpPr txBox="1"/>
          <p:nvPr/>
        </p:nvSpPr>
        <p:spPr>
          <a:xfrm>
            <a:off x="1083772" y="1810097"/>
            <a:ext cx="1544012" cy="461665"/>
          </a:xfrm>
          <a:prstGeom prst="rect">
            <a:avLst/>
          </a:prstGeom>
          <a:noFill/>
        </p:spPr>
        <p:txBody>
          <a:bodyPr wrap="none" rtlCol="0">
            <a:spAutoFit/>
          </a:bodyPr>
          <a:lstStyle/>
          <a:p>
            <a:r>
              <a:rPr lang="en-US" sz="2400" b="1" dirty="0" smtClean="0"/>
              <a:t>Sequences</a:t>
            </a:r>
            <a:endParaRPr lang="de-DE" sz="2400" b="1" dirty="0"/>
          </a:p>
        </p:txBody>
      </p:sp>
      <p:sp>
        <p:nvSpPr>
          <p:cNvPr id="8" name="TextBox 7"/>
          <p:cNvSpPr txBox="1"/>
          <p:nvPr/>
        </p:nvSpPr>
        <p:spPr>
          <a:xfrm>
            <a:off x="6156176" y="1810097"/>
            <a:ext cx="1402885" cy="461665"/>
          </a:xfrm>
          <a:prstGeom prst="rect">
            <a:avLst/>
          </a:prstGeom>
          <a:noFill/>
        </p:spPr>
        <p:txBody>
          <a:bodyPr wrap="none" rtlCol="0">
            <a:spAutoFit/>
          </a:bodyPr>
          <a:lstStyle/>
          <a:p>
            <a:r>
              <a:rPr lang="en-US" sz="2400" b="1" dirty="0" smtClean="0"/>
              <a:t>Distances</a:t>
            </a:r>
            <a:endParaRPr lang="de-DE" sz="2400" b="1" dirty="0"/>
          </a:p>
        </p:txBody>
      </p:sp>
      <p:cxnSp>
        <p:nvCxnSpPr>
          <p:cNvPr id="9" name="Straight Arrow Connector 8"/>
          <p:cNvCxnSpPr/>
          <p:nvPr/>
        </p:nvCxnSpPr>
        <p:spPr>
          <a:xfrm>
            <a:off x="2987824" y="2055723"/>
            <a:ext cx="28083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6019" y="2675859"/>
            <a:ext cx="2069797" cy="1477328"/>
          </a:xfrm>
          <a:prstGeom prst="rect">
            <a:avLst/>
          </a:prstGeom>
          <a:noFill/>
        </p:spPr>
        <p:txBody>
          <a:bodyPr wrap="none" rtlCol="0">
            <a:spAutoFit/>
          </a:bodyPr>
          <a:lstStyle/>
          <a:p>
            <a:pPr algn="just"/>
            <a:r>
              <a:rPr lang="en-US" dirty="0" smtClean="0"/>
              <a:t>      </a:t>
            </a:r>
            <a:r>
              <a:rPr lang="en-US" b="1" dirty="0" smtClean="0"/>
              <a:t>1  2  3  4  5   6   7</a:t>
            </a:r>
          </a:p>
          <a:p>
            <a:pPr algn="just"/>
            <a:r>
              <a:rPr lang="en-US" b="1" dirty="0" smtClean="0"/>
              <a:t>1</a:t>
            </a:r>
            <a:r>
              <a:rPr lang="en-US" dirty="0" smtClean="0"/>
              <a:t>    T  </a:t>
            </a:r>
            <a:r>
              <a:rPr lang="en-US" dirty="0" err="1" smtClean="0"/>
              <a:t>T</a:t>
            </a:r>
            <a:r>
              <a:rPr lang="en-US" dirty="0" smtClean="0"/>
              <a:t>  A  T  </a:t>
            </a:r>
            <a:r>
              <a:rPr lang="en-US" dirty="0" err="1" smtClean="0"/>
              <a:t>T</a:t>
            </a:r>
            <a:r>
              <a:rPr lang="en-US" dirty="0" smtClean="0"/>
              <a:t>   A  </a:t>
            </a:r>
            <a:r>
              <a:rPr lang="en-US" dirty="0" err="1" smtClean="0"/>
              <a:t>A</a:t>
            </a:r>
            <a:endParaRPr lang="en-US" dirty="0" smtClean="0"/>
          </a:p>
          <a:p>
            <a:pPr algn="just"/>
            <a:r>
              <a:rPr lang="en-US" b="1" dirty="0" smtClean="0"/>
              <a:t>2</a:t>
            </a:r>
            <a:r>
              <a:rPr lang="en-US" dirty="0" smtClean="0"/>
              <a:t>    A </a:t>
            </a:r>
            <a:r>
              <a:rPr lang="en-US" dirty="0" err="1" smtClean="0"/>
              <a:t>A</a:t>
            </a:r>
            <a:r>
              <a:rPr lang="en-US" dirty="0" smtClean="0"/>
              <a:t>  T  </a:t>
            </a:r>
            <a:r>
              <a:rPr lang="en-US" dirty="0" err="1" smtClean="0"/>
              <a:t>T</a:t>
            </a:r>
            <a:r>
              <a:rPr lang="en-US" dirty="0" smtClean="0"/>
              <a:t>   </a:t>
            </a:r>
            <a:r>
              <a:rPr lang="en-US" dirty="0" err="1" smtClean="0"/>
              <a:t>T</a:t>
            </a:r>
            <a:r>
              <a:rPr lang="en-US" dirty="0" smtClean="0"/>
              <a:t>   A  </a:t>
            </a:r>
            <a:r>
              <a:rPr lang="en-US" dirty="0" err="1" smtClean="0"/>
              <a:t>A</a:t>
            </a:r>
            <a:endParaRPr lang="en-US" dirty="0" smtClean="0"/>
          </a:p>
          <a:p>
            <a:pPr algn="just"/>
            <a:r>
              <a:rPr lang="en-US" b="1" dirty="0" smtClean="0"/>
              <a:t>3</a:t>
            </a:r>
            <a:r>
              <a:rPr lang="en-US" dirty="0" smtClean="0"/>
              <a:t>    A </a:t>
            </a:r>
            <a:r>
              <a:rPr lang="en-US" dirty="0" err="1" smtClean="0"/>
              <a:t>A</a:t>
            </a:r>
            <a:r>
              <a:rPr lang="en-US" dirty="0" smtClean="0"/>
              <a:t>  </a:t>
            </a:r>
            <a:r>
              <a:rPr lang="en-US" dirty="0" err="1" smtClean="0"/>
              <a:t>A</a:t>
            </a:r>
            <a:r>
              <a:rPr lang="en-US" dirty="0" smtClean="0"/>
              <a:t>  </a:t>
            </a:r>
            <a:r>
              <a:rPr lang="en-US" dirty="0" err="1" smtClean="0"/>
              <a:t>A</a:t>
            </a:r>
            <a:r>
              <a:rPr lang="en-US" dirty="0" smtClean="0"/>
              <a:t>  </a:t>
            </a:r>
            <a:r>
              <a:rPr lang="en-US" dirty="0" err="1" smtClean="0"/>
              <a:t>A</a:t>
            </a:r>
            <a:r>
              <a:rPr lang="en-US" dirty="0" smtClean="0"/>
              <a:t>   T  A</a:t>
            </a:r>
          </a:p>
          <a:p>
            <a:pPr algn="just"/>
            <a:r>
              <a:rPr lang="en-US" b="1" dirty="0" smtClean="0"/>
              <a:t>4</a:t>
            </a:r>
            <a:r>
              <a:rPr lang="en-US" dirty="0" smtClean="0"/>
              <a:t>    A </a:t>
            </a:r>
            <a:r>
              <a:rPr lang="en-US" dirty="0" err="1" smtClean="0"/>
              <a:t>A</a:t>
            </a:r>
            <a:r>
              <a:rPr lang="en-US" dirty="0" smtClean="0"/>
              <a:t>  </a:t>
            </a:r>
            <a:r>
              <a:rPr lang="en-US" dirty="0" err="1" smtClean="0"/>
              <a:t>A</a:t>
            </a:r>
            <a:r>
              <a:rPr lang="en-US" dirty="0" smtClean="0"/>
              <a:t>  </a:t>
            </a:r>
            <a:r>
              <a:rPr lang="en-US" dirty="0" err="1" smtClean="0"/>
              <a:t>A</a:t>
            </a:r>
            <a:r>
              <a:rPr lang="en-US" dirty="0" smtClean="0"/>
              <a:t>  </a:t>
            </a:r>
            <a:r>
              <a:rPr lang="en-US" dirty="0" err="1" smtClean="0"/>
              <a:t>A</a:t>
            </a:r>
            <a:r>
              <a:rPr lang="en-US" dirty="0" smtClean="0"/>
              <a:t>   </a:t>
            </a:r>
            <a:r>
              <a:rPr lang="en-US" dirty="0" err="1" smtClean="0"/>
              <a:t>A</a:t>
            </a:r>
            <a:r>
              <a:rPr lang="en-US" dirty="0" smtClean="0"/>
              <a:t>  T</a:t>
            </a:r>
            <a:endParaRPr lang="de-DE" dirty="0"/>
          </a:p>
        </p:txBody>
      </p:sp>
      <p:sp>
        <p:nvSpPr>
          <p:cNvPr id="11" name="TextBox 10"/>
          <p:cNvSpPr txBox="1"/>
          <p:nvPr/>
        </p:nvSpPr>
        <p:spPr>
          <a:xfrm>
            <a:off x="6278601" y="2819875"/>
            <a:ext cx="1117614" cy="1538883"/>
          </a:xfrm>
          <a:prstGeom prst="rect">
            <a:avLst/>
          </a:prstGeom>
          <a:noFill/>
        </p:spPr>
        <p:txBody>
          <a:bodyPr wrap="none" rtlCol="0">
            <a:spAutoFit/>
          </a:bodyPr>
          <a:lstStyle/>
          <a:p>
            <a:r>
              <a:rPr lang="en-US" b="1" dirty="0" smtClean="0"/>
              <a:t>2</a:t>
            </a:r>
            <a:r>
              <a:rPr lang="en-US" dirty="0" smtClean="0"/>
              <a:t>    3</a:t>
            </a:r>
          </a:p>
          <a:p>
            <a:r>
              <a:rPr lang="en-US" b="1" dirty="0" smtClean="0"/>
              <a:t>3</a:t>
            </a:r>
            <a:r>
              <a:rPr lang="en-US" dirty="0" smtClean="0"/>
              <a:t>    5  4</a:t>
            </a:r>
          </a:p>
          <a:p>
            <a:r>
              <a:rPr lang="en-US" b="1" dirty="0" smtClean="0"/>
              <a:t>4</a:t>
            </a:r>
            <a:r>
              <a:rPr lang="en-US" dirty="0" smtClean="0"/>
              <a:t>    5  4  2</a:t>
            </a:r>
          </a:p>
          <a:p>
            <a:endParaRPr lang="en-US" sz="400" dirty="0" smtClean="0"/>
          </a:p>
          <a:p>
            <a:r>
              <a:rPr lang="en-US" dirty="0"/>
              <a:t> </a:t>
            </a:r>
            <a:r>
              <a:rPr lang="en-US" dirty="0" smtClean="0"/>
              <a:t>      </a:t>
            </a:r>
            <a:r>
              <a:rPr lang="en-US" b="1" dirty="0" smtClean="0"/>
              <a:t>1  2  3</a:t>
            </a:r>
          </a:p>
          <a:p>
            <a:endParaRPr lang="de-DE" dirty="0"/>
          </a:p>
        </p:txBody>
      </p:sp>
      <p:cxnSp>
        <p:nvCxnSpPr>
          <p:cNvPr id="12" name="Straight Connector 11"/>
          <p:cNvCxnSpPr/>
          <p:nvPr/>
        </p:nvCxnSpPr>
        <p:spPr>
          <a:xfrm>
            <a:off x="6566633" y="2891883"/>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66633" y="3755979"/>
            <a:ext cx="829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5525" y="3004095"/>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5525" y="3004095"/>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1263" y="3085454"/>
            <a:ext cx="461665" cy="991618"/>
          </a:xfrm>
          <a:prstGeom prst="rect">
            <a:avLst/>
          </a:prstGeom>
          <a:noFill/>
        </p:spPr>
        <p:txBody>
          <a:bodyPr vert="vert270" wrap="none" rtlCol="0">
            <a:spAutoFit/>
          </a:bodyPr>
          <a:lstStyle/>
          <a:p>
            <a:r>
              <a:rPr lang="en-US" dirty="0" smtClean="0"/>
              <a:t>sequence</a:t>
            </a:r>
            <a:endParaRPr lang="de-DE" dirty="0"/>
          </a:p>
        </p:txBody>
      </p:sp>
      <p:sp>
        <p:nvSpPr>
          <p:cNvPr id="17" name="TextBox 16"/>
          <p:cNvSpPr txBox="1"/>
          <p:nvPr/>
        </p:nvSpPr>
        <p:spPr>
          <a:xfrm>
            <a:off x="1673286" y="2314153"/>
            <a:ext cx="606961" cy="369332"/>
          </a:xfrm>
          <a:prstGeom prst="rect">
            <a:avLst/>
          </a:prstGeom>
          <a:noFill/>
        </p:spPr>
        <p:txBody>
          <a:bodyPr wrap="none" rtlCol="0">
            <a:spAutoFit/>
          </a:bodyPr>
          <a:lstStyle/>
          <a:p>
            <a:r>
              <a:rPr lang="en-US" dirty="0" smtClean="0"/>
              <a:t>sites</a:t>
            </a:r>
            <a:endParaRPr lang="de-DE" dirty="0"/>
          </a:p>
        </p:txBody>
      </p:sp>
      <p:sp>
        <p:nvSpPr>
          <p:cNvPr id="18" name="TextBox 17"/>
          <p:cNvSpPr txBox="1"/>
          <p:nvPr/>
        </p:nvSpPr>
        <p:spPr>
          <a:xfrm>
            <a:off x="6350609" y="3995772"/>
            <a:ext cx="1173719" cy="369332"/>
          </a:xfrm>
          <a:prstGeom prst="rect">
            <a:avLst/>
          </a:prstGeom>
          <a:noFill/>
        </p:spPr>
        <p:txBody>
          <a:bodyPr wrap="none" rtlCol="0">
            <a:spAutoFit/>
          </a:bodyPr>
          <a:lstStyle/>
          <a:p>
            <a:r>
              <a:rPr lang="en-US" dirty="0" smtClean="0"/>
              <a:t>sequences</a:t>
            </a:r>
            <a:endParaRPr lang="de-DE" dirty="0"/>
          </a:p>
        </p:txBody>
      </p:sp>
      <p:sp>
        <p:nvSpPr>
          <p:cNvPr id="19" name="TextBox 18"/>
          <p:cNvSpPr txBox="1"/>
          <p:nvPr/>
        </p:nvSpPr>
        <p:spPr>
          <a:xfrm>
            <a:off x="5888944" y="2836369"/>
            <a:ext cx="461665" cy="991618"/>
          </a:xfrm>
          <a:prstGeom prst="rect">
            <a:avLst/>
          </a:prstGeom>
          <a:noFill/>
        </p:spPr>
        <p:txBody>
          <a:bodyPr vert="vert270" wrap="none" rtlCol="0">
            <a:spAutoFit/>
          </a:bodyPr>
          <a:lstStyle/>
          <a:p>
            <a:r>
              <a:rPr lang="en-US" dirty="0" smtClean="0"/>
              <a:t>sequence</a:t>
            </a:r>
            <a:endParaRPr lang="de-DE" dirty="0"/>
          </a:p>
        </p:txBody>
      </p:sp>
    </p:spTree>
    <p:extLst>
      <p:ext uri="{BB962C8B-B14F-4D97-AF65-F5344CB8AC3E}">
        <p14:creationId xmlns:p14="http://schemas.microsoft.com/office/powerpoint/2010/main" val="15032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58" y="836712"/>
            <a:ext cx="9010938" cy="369332"/>
          </a:xfrm>
          <a:prstGeom prst="rect">
            <a:avLst/>
          </a:prstGeom>
        </p:spPr>
        <p:txBody>
          <a:bodyPr wrap="square">
            <a:spAutoFit/>
          </a:bodyPr>
          <a:lstStyle/>
          <a:p>
            <a:r>
              <a:rPr lang="en-US" dirty="0" smtClean="0"/>
              <a:t>1.   Based on the current distance matrix calculate the matrix Q (defined below).</a:t>
            </a:r>
          </a:p>
        </p:txBody>
      </p:sp>
      <p:graphicFrame>
        <p:nvGraphicFramePr>
          <p:cNvPr id="4" name="Table 3"/>
          <p:cNvGraphicFramePr>
            <a:graphicFrameLocks noGrp="1"/>
          </p:cNvGraphicFramePr>
          <p:nvPr>
            <p:extLst>
              <p:ext uri="{D42A27DB-BD31-4B8C-83A1-F6EECF244321}">
                <p14:modId xmlns:p14="http://schemas.microsoft.com/office/powerpoint/2010/main" val="1908880426"/>
              </p:ext>
            </p:extLst>
          </p:nvPr>
        </p:nvGraphicFramePr>
        <p:xfrm>
          <a:off x="395536" y="1700808"/>
          <a:ext cx="2674640" cy="1828800"/>
        </p:xfrm>
        <a:graphic>
          <a:graphicData uri="http://schemas.openxmlformats.org/drawingml/2006/table">
            <a:tbl>
              <a:tblPr/>
              <a:tblGrid>
                <a:gridCol w="534928"/>
                <a:gridCol w="534928"/>
                <a:gridCol w="534928"/>
                <a:gridCol w="534928"/>
                <a:gridCol w="534928"/>
              </a:tblGrid>
              <a:tr h="0">
                <a:tc>
                  <a:txBody>
                    <a:bodyPr/>
                    <a:lstStyle/>
                    <a:p>
                      <a:endParaRPr lang="de-DE" b="1" dirty="0"/>
                    </a:p>
                  </a:txBody>
                  <a:tcPr anchor="ctr">
                    <a:lnL>
                      <a:noFill/>
                    </a:lnL>
                    <a:lnR>
                      <a:noFill/>
                    </a:lnR>
                    <a:lnB>
                      <a:noFill/>
                    </a:lnB>
                  </a:tcPr>
                </a:tc>
                <a:tc>
                  <a:txBody>
                    <a:bodyPr/>
                    <a:lstStyle/>
                    <a:p>
                      <a:r>
                        <a:rPr lang="de-DE" b="1"/>
                        <a:t>A</a:t>
                      </a:r>
                    </a:p>
                  </a:txBody>
                  <a:tcPr anchor="ctr">
                    <a:lnL>
                      <a:noFill/>
                    </a:lnL>
                    <a:lnR>
                      <a:noFill/>
                    </a:lnR>
                    <a:lnB>
                      <a:noFill/>
                    </a:lnB>
                  </a:tcPr>
                </a:tc>
                <a:tc>
                  <a:txBody>
                    <a:bodyPr/>
                    <a:lstStyle/>
                    <a:p>
                      <a:r>
                        <a:rPr lang="de-DE" b="1"/>
                        <a:t>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a:t>11</a:t>
                      </a:r>
                    </a:p>
                  </a:txBody>
                  <a:tcPr anchor="ctr">
                    <a:lnL>
                      <a:noFill/>
                    </a:lnL>
                    <a:lnR>
                      <a:noFill/>
                    </a:lnR>
                    <a:lnT>
                      <a:noFill/>
                    </a:lnT>
                    <a:lnB>
                      <a:noFill/>
                    </a:lnB>
                  </a:tcPr>
                </a:tc>
                <a:tc>
                  <a:txBody>
                    <a:bodyPr/>
                    <a:lstStyle/>
                    <a:p>
                      <a:r>
                        <a:rPr lang="de-DE"/>
                        <a:t>14</a:t>
                      </a:r>
                    </a:p>
                  </a:txBody>
                  <a:tcPr anchor="ctr">
                    <a:lnL>
                      <a:noFill/>
                    </a:lnL>
                    <a:lnR>
                      <a:noFill/>
                    </a:lnR>
                    <a:lnT>
                      <a:noFill/>
                    </a:lnT>
                    <a:lnB>
                      <a:noFill/>
                    </a:lnB>
                  </a:tcPr>
                </a:tc>
              </a:tr>
              <a:tr h="0">
                <a:tc>
                  <a:txBody>
                    <a:bodyPr/>
                    <a:lstStyle/>
                    <a:p>
                      <a:r>
                        <a:rPr lang="de-DE" b="1"/>
                        <a:t>B</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c>
                  <a:txBody>
                    <a:bodyPr/>
                    <a:lstStyle/>
                    <a:p>
                      <a:r>
                        <a:rPr lang="de-DE"/>
                        <a:t>6</a:t>
                      </a:r>
                    </a:p>
                  </a:txBody>
                  <a:tcPr anchor="ctr">
                    <a:lnL>
                      <a:noFill/>
                    </a:lnL>
                    <a:lnR>
                      <a:noFill/>
                    </a:lnR>
                    <a:lnT>
                      <a:noFill/>
                    </a:lnT>
                    <a:lnB>
                      <a:noFill/>
                    </a:lnB>
                  </a:tcPr>
                </a:tc>
                <a:tc>
                  <a:txBody>
                    <a:bodyPr/>
                    <a:lstStyle/>
                    <a:p>
                      <a:r>
                        <a:rPr lang="de-DE"/>
                        <a:t>9</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11</a:t>
                      </a:r>
                    </a:p>
                  </a:txBody>
                  <a:tcPr anchor="ctr">
                    <a:lnL>
                      <a:noFill/>
                    </a:lnL>
                    <a:lnR>
                      <a:noFill/>
                    </a:lnR>
                    <a:lnT>
                      <a:noFill/>
                    </a:lnT>
                    <a:lnB>
                      <a:noFill/>
                    </a:lnB>
                  </a:tcPr>
                </a:tc>
                <a:tc>
                  <a:txBody>
                    <a:bodyPr/>
                    <a:lstStyle/>
                    <a:p>
                      <a:r>
                        <a:rPr lang="de-DE"/>
                        <a:t>6</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14</a:t>
                      </a:r>
                    </a:p>
                  </a:txBody>
                  <a:tcPr anchor="ctr">
                    <a:lnL>
                      <a:noFill/>
                    </a:lnL>
                    <a:lnR>
                      <a:noFill/>
                    </a:lnR>
                    <a:lnT>
                      <a:noFill/>
                    </a:lnT>
                    <a:lnB>
                      <a:noFill/>
                    </a:lnB>
                  </a:tcPr>
                </a:tc>
                <a:tc>
                  <a:txBody>
                    <a:bodyPr/>
                    <a:lstStyle/>
                    <a:p>
                      <a:r>
                        <a:rPr lang="de-DE"/>
                        <a:t>9</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3189894"/>
              </p:ext>
            </p:extLst>
          </p:nvPr>
        </p:nvGraphicFramePr>
        <p:xfrm>
          <a:off x="5796136" y="1628800"/>
          <a:ext cx="2736305" cy="1828800"/>
        </p:xfrm>
        <a:graphic>
          <a:graphicData uri="http://schemas.openxmlformats.org/drawingml/2006/table">
            <a:tbl>
              <a:tblPr/>
              <a:tblGrid>
                <a:gridCol w="547261"/>
                <a:gridCol w="547261"/>
                <a:gridCol w="547261"/>
                <a:gridCol w="547261"/>
                <a:gridCol w="547261"/>
              </a:tblGrid>
              <a:tr h="0">
                <a:tc>
                  <a:txBody>
                    <a:bodyPr/>
                    <a:lstStyle/>
                    <a:p>
                      <a:endParaRPr lang="de-DE" b="1" dirty="0"/>
                    </a:p>
                  </a:txBody>
                  <a:tcPr anchor="ctr">
                    <a:lnL>
                      <a:noFill/>
                    </a:lnL>
                    <a:lnR>
                      <a:noFill/>
                    </a:lnR>
                    <a:lnB>
                      <a:noFill/>
                    </a:lnB>
                  </a:tcPr>
                </a:tc>
                <a:tc>
                  <a:txBody>
                    <a:bodyPr/>
                    <a:lstStyle/>
                    <a:p>
                      <a:r>
                        <a:rPr lang="de-DE" b="1"/>
                        <a:t>A</a:t>
                      </a:r>
                    </a:p>
                  </a:txBody>
                  <a:tcPr anchor="ctr">
                    <a:lnL>
                      <a:noFill/>
                    </a:lnL>
                    <a:lnR>
                      <a:noFill/>
                    </a:lnR>
                    <a:lnB>
                      <a:noFill/>
                    </a:lnB>
                  </a:tcPr>
                </a:tc>
                <a:tc>
                  <a:txBody>
                    <a:bodyPr/>
                    <a:lstStyle/>
                    <a:p>
                      <a:r>
                        <a:rPr lang="de-DE" b="1"/>
                        <a:t>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r>
              <a:tr h="0">
                <a:tc>
                  <a:txBody>
                    <a:bodyPr/>
                    <a:lstStyle/>
                    <a:p>
                      <a:r>
                        <a:rPr lang="de-DE" b="1"/>
                        <a:t>B</a:t>
                      </a:r>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r>
            </a:tbl>
          </a:graphicData>
        </a:graphic>
      </p:graphicFrame>
      <p:sp>
        <p:nvSpPr>
          <p:cNvPr id="6" name="TextBox 5"/>
          <p:cNvSpPr txBox="1"/>
          <p:nvPr/>
        </p:nvSpPr>
        <p:spPr>
          <a:xfrm>
            <a:off x="847016" y="1268760"/>
            <a:ext cx="1642309" cy="369332"/>
          </a:xfrm>
          <a:prstGeom prst="rect">
            <a:avLst/>
          </a:prstGeom>
          <a:noFill/>
        </p:spPr>
        <p:txBody>
          <a:bodyPr wrap="none" rtlCol="0">
            <a:spAutoFit/>
          </a:bodyPr>
          <a:lstStyle/>
          <a:p>
            <a:r>
              <a:rPr lang="en-US" dirty="0" smtClean="0"/>
              <a:t>Distance matrix</a:t>
            </a:r>
            <a:endParaRPr lang="de-DE" dirty="0"/>
          </a:p>
        </p:txBody>
      </p:sp>
      <p:sp>
        <p:nvSpPr>
          <p:cNvPr id="7" name="TextBox 6"/>
          <p:cNvSpPr txBox="1"/>
          <p:nvPr/>
        </p:nvSpPr>
        <p:spPr>
          <a:xfrm>
            <a:off x="6692839" y="1196752"/>
            <a:ext cx="995272" cy="369332"/>
          </a:xfrm>
          <a:prstGeom prst="rect">
            <a:avLst/>
          </a:prstGeom>
          <a:noFill/>
        </p:spPr>
        <p:txBody>
          <a:bodyPr wrap="none" rtlCol="0">
            <a:spAutoFit/>
          </a:bodyPr>
          <a:lstStyle/>
          <a:p>
            <a:r>
              <a:rPr lang="en-US" dirty="0" smtClean="0"/>
              <a:t>Q matrix</a:t>
            </a:r>
            <a:endParaRPr lang="de-DE" dirty="0"/>
          </a:p>
        </p:txBody>
      </p:sp>
      <p:cxnSp>
        <p:nvCxnSpPr>
          <p:cNvPr id="9" name="Straight Arrow Connector 8"/>
          <p:cNvCxnSpPr/>
          <p:nvPr/>
        </p:nvCxnSpPr>
        <p:spPr>
          <a:xfrm>
            <a:off x="3491880" y="2564904"/>
            <a:ext cx="1800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602" name="Picture 2" descr="Q(i,j)=(r-2)d(i,j)-\sum_{k=1}^r d(i,k) - \sum_{k=1}^r d(j,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789040"/>
            <a:ext cx="3810000" cy="4667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60232" y="3717032"/>
            <a:ext cx="2511778" cy="923330"/>
          </a:xfrm>
          <a:prstGeom prst="rect">
            <a:avLst/>
          </a:prstGeom>
          <a:noFill/>
        </p:spPr>
        <p:txBody>
          <a:bodyPr wrap="none" rtlCol="0">
            <a:spAutoFit/>
          </a:bodyPr>
          <a:lstStyle/>
          <a:p>
            <a:r>
              <a:rPr lang="en-US" dirty="0" smtClean="0"/>
              <a:t>r= # taxa</a:t>
            </a:r>
          </a:p>
          <a:p>
            <a:r>
              <a:rPr lang="en-US" dirty="0" err="1" smtClean="0"/>
              <a:t>i</a:t>
            </a:r>
            <a:r>
              <a:rPr lang="en-US" dirty="0" smtClean="0"/>
              <a:t>, j = taxa (A,B,C,D)</a:t>
            </a:r>
          </a:p>
          <a:p>
            <a:r>
              <a:rPr lang="en-US" dirty="0" smtClean="0"/>
              <a:t>k = always the other taxa</a:t>
            </a:r>
          </a:p>
        </p:txBody>
      </p:sp>
      <p:grpSp>
        <p:nvGrpSpPr>
          <p:cNvPr id="13" name="Group 12"/>
          <p:cNvGrpSpPr/>
          <p:nvPr/>
        </p:nvGrpSpPr>
        <p:grpSpPr>
          <a:xfrm>
            <a:off x="1835696" y="4509120"/>
            <a:ext cx="4740400" cy="1095946"/>
            <a:chOff x="1835696" y="5119300"/>
            <a:chExt cx="4740400" cy="1095946"/>
          </a:xfrm>
        </p:grpSpPr>
        <p:sp>
          <p:nvSpPr>
            <p:cNvPr id="10" name="TextBox 9"/>
            <p:cNvSpPr txBox="1"/>
            <p:nvPr/>
          </p:nvSpPr>
          <p:spPr>
            <a:xfrm>
              <a:off x="1835696" y="5291916"/>
              <a:ext cx="4740400" cy="923330"/>
            </a:xfrm>
            <a:prstGeom prst="rect">
              <a:avLst/>
            </a:prstGeom>
            <a:noFill/>
          </p:spPr>
          <p:txBody>
            <a:bodyPr wrap="none" rtlCol="0">
              <a:spAutoFit/>
            </a:bodyPr>
            <a:lstStyle/>
            <a:p>
              <a:r>
                <a:rPr lang="en-US" dirty="0" smtClean="0"/>
                <a:t>AB: Q(A,B) =      (4-2) * 7    - (7+11+14) - (7+6+9)</a:t>
              </a:r>
            </a:p>
            <a:p>
              <a:r>
                <a:rPr lang="en-US" dirty="0" smtClean="0"/>
                <a:t>                    =             14       -          32      -      22</a:t>
              </a:r>
            </a:p>
            <a:p>
              <a:r>
                <a:rPr lang="en-US" dirty="0"/>
                <a:t> </a:t>
              </a:r>
              <a:r>
                <a:rPr lang="en-US" dirty="0" smtClean="0"/>
                <a:t>                   =      -40</a:t>
              </a:r>
              <a:endParaRPr lang="de-DE" dirty="0"/>
            </a:p>
          </p:txBody>
        </p:sp>
        <p:sp>
          <p:nvSpPr>
            <p:cNvPr id="12" name="TextBox 11"/>
            <p:cNvSpPr txBox="1"/>
            <p:nvPr/>
          </p:nvSpPr>
          <p:spPr>
            <a:xfrm>
              <a:off x="4499992" y="5119300"/>
              <a:ext cx="893193" cy="253916"/>
            </a:xfrm>
            <a:prstGeom prst="rect">
              <a:avLst/>
            </a:prstGeom>
            <a:noFill/>
          </p:spPr>
          <p:txBody>
            <a:bodyPr wrap="none" rtlCol="0">
              <a:spAutoFit/>
            </a:bodyPr>
            <a:lstStyle/>
            <a:p>
              <a:r>
                <a:rPr lang="en-US" sz="1050" dirty="0" smtClean="0"/>
                <a:t> AB   AC    AD</a:t>
              </a:r>
              <a:endParaRPr lang="de-DE" sz="1050" dirty="0"/>
            </a:p>
          </p:txBody>
        </p:sp>
        <p:sp>
          <p:nvSpPr>
            <p:cNvPr id="14" name="TextBox 13"/>
            <p:cNvSpPr txBox="1"/>
            <p:nvPr/>
          </p:nvSpPr>
          <p:spPr>
            <a:xfrm>
              <a:off x="5508104" y="5119300"/>
              <a:ext cx="883575" cy="253916"/>
            </a:xfrm>
            <a:prstGeom prst="rect">
              <a:avLst/>
            </a:prstGeom>
            <a:noFill/>
          </p:spPr>
          <p:txBody>
            <a:bodyPr wrap="none" rtlCol="0">
              <a:spAutoFit/>
            </a:bodyPr>
            <a:lstStyle/>
            <a:p>
              <a:r>
                <a:rPr lang="en-US" sz="1050" dirty="0" smtClean="0"/>
                <a:t> AB   BC    BD</a:t>
              </a:r>
              <a:endParaRPr lang="de-DE" sz="1050" dirty="0"/>
            </a:p>
          </p:txBody>
        </p:sp>
        <p:sp>
          <p:nvSpPr>
            <p:cNvPr id="15" name="TextBox 14"/>
            <p:cNvSpPr txBox="1"/>
            <p:nvPr/>
          </p:nvSpPr>
          <p:spPr>
            <a:xfrm>
              <a:off x="3894831" y="5119300"/>
              <a:ext cx="428322" cy="253916"/>
            </a:xfrm>
            <a:prstGeom prst="rect">
              <a:avLst/>
            </a:prstGeom>
            <a:noFill/>
          </p:spPr>
          <p:txBody>
            <a:bodyPr wrap="none" rtlCol="0">
              <a:spAutoFit/>
            </a:bodyPr>
            <a:lstStyle/>
            <a:p>
              <a:r>
                <a:rPr lang="en-US" sz="1050" dirty="0" smtClean="0"/>
                <a:t> AB  </a:t>
              </a:r>
              <a:endParaRPr lang="de-DE" sz="1050" dirty="0"/>
            </a:p>
          </p:txBody>
        </p:sp>
      </p:grpSp>
      <p:grpSp>
        <p:nvGrpSpPr>
          <p:cNvPr id="17" name="Group 16"/>
          <p:cNvGrpSpPr/>
          <p:nvPr/>
        </p:nvGrpSpPr>
        <p:grpSpPr>
          <a:xfrm>
            <a:off x="1835696" y="5501406"/>
            <a:ext cx="4862228" cy="1372945"/>
            <a:chOff x="1835696" y="5119300"/>
            <a:chExt cx="4862228" cy="1372945"/>
          </a:xfrm>
        </p:grpSpPr>
        <p:sp>
          <p:nvSpPr>
            <p:cNvPr id="18" name="TextBox 17"/>
            <p:cNvSpPr txBox="1"/>
            <p:nvPr/>
          </p:nvSpPr>
          <p:spPr>
            <a:xfrm>
              <a:off x="1835696" y="5291916"/>
              <a:ext cx="4862228" cy="1200329"/>
            </a:xfrm>
            <a:prstGeom prst="rect">
              <a:avLst/>
            </a:prstGeom>
            <a:noFill/>
          </p:spPr>
          <p:txBody>
            <a:bodyPr wrap="none" rtlCol="0">
              <a:spAutoFit/>
            </a:bodyPr>
            <a:lstStyle/>
            <a:p>
              <a:r>
                <a:rPr lang="en-US" dirty="0" smtClean="0"/>
                <a:t>AC: Q(A,C) =      (4-2) * 11    - (7+11+14) - (11+6+7)</a:t>
              </a:r>
            </a:p>
            <a:p>
              <a:r>
                <a:rPr lang="en-US" dirty="0" smtClean="0"/>
                <a:t>                    =             22       -          32      -      24</a:t>
              </a:r>
            </a:p>
            <a:p>
              <a:r>
                <a:rPr lang="en-US" dirty="0"/>
                <a:t> </a:t>
              </a:r>
              <a:r>
                <a:rPr lang="en-US" dirty="0" smtClean="0"/>
                <a:t>                   =      -34</a:t>
              </a:r>
            </a:p>
            <a:p>
              <a:r>
                <a:rPr lang="en-US" dirty="0" smtClean="0"/>
                <a:t>…</a:t>
              </a:r>
              <a:endParaRPr lang="de-DE" dirty="0"/>
            </a:p>
          </p:txBody>
        </p:sp>
        <p:sp>
          <p:nvSpPr>
            <p:cNvPr id="19" name="TextBox 18"/>
            <p:cNvSpPr txBox="1"/>
            <p:nvPr/>
          </p:nvSpPr>
          <p:spPr>
            <a:xfrm>
              <a:off x="4614911" y="5119300"/>
              <a:ext cx="893193" cy="253916"/>
            </a:xfrm>
            <a:prstGeom prst="rect">
              <a:avLst/>
            </a:prstGeom>
            <a:noFill/>
          </p:spPr>
          <p:txBody>
            <a:bodyPr wrap="none" rtlCol="0">
              <a:spAutoFit/>
            </a:bodyPr>
            <a:lstStyle/>
            <a:p>
              <a:r>
                <a:rPr lang="en-US" sz="1050" dirty="0" smtClean="0"/>
                <a:t> AB   AC    AD</a:t>
              </a:r>
              <a:endParaRPr lang="de-DE" sz="1050" dirty="0"/>
            </a:p>
          </p:txBody>
        </p:sp>
        <p:sp>
          <p:nvSpPr>
            <p:cNvPr id="20" name="TextBox 19"/>
            <p:cNvSpPr txBox="1"/>
            <p:nvPr/>
          </p:nvSpPr>
          <p:spPr>
            <a:xfrm>
              <a:off x="5704649" y="5119300"/>
              <a:ext cx="880369" cy="253916"/>
            </a:xfrm>
            <a:prstGeom prst="rect">
              <a:avLst/>
            </a:prstGeom>
            <a:noFill/>
          </p:spPr>
          <p:txBody>
            <a:bodyPr wrap="none" rtlCol="0">
              <a:spAutoFit/>
            </a:bodyPr>
            <a:lstStyle/>
            <a:p>
              <a:r>
                <a:rPr lang="en-US" sz="1050" dirty="0" smtClean="0"/>
                <a:t> AC   BC    DC</a:t>
              </a:r>
              <a:endParaRPr lang="de-DE" sz="1050" dirty="0"/>
            </a:p>
          </p:txBody>
        </p:sp>
        <p:sp>
          <p:nvSpPr>
            <p:cNvPr id="21" name="TextBox 20"/>
            <p:cNvSpPr txBox="1"/>
            <p:nvPr/>
          </p:nvSpPr>
          <p:spPr>
            <a:xfrm>
              <a:off x="3947360" y="5119300"/>
              <a:ext cx="426720" cy="253916"/>
            </a:xfrm>
            <a:prstGeom prst="rect">
              <a:avLst/>
            </a:prstGeom>
            <a:noFill/>
          </p:spPr>
          <p:txBody>
            <a:bodyPr wrap="none" rtlCol="0">
              <a:spAutoFit/>
            </a:bodyPr>
            <a:lstStyle/>
            <a:p>
              <a:r>
                <a:rPr lang="en-US" sz="1050" dirty="0" smtClean="0"/>
                <a:t> AC  </a:t>
              </a:r>
              <a:endParaRPr lang="de-DE" sz="1050" dirty="0"/>
            </a:p>
          </p:txBody>
        </p:sp>
      </p:grpSp>
      <p:sp>
        <p:nvSpPr>
          <p:cNvPr id="22" name="TextBox 21"/>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spTree>
    <p:extLst>
      <p:ext uri="{BB962C8B-B14F-4D97-AF65-F5344CB8AC3E}">
        <p14:creationId xmlns:p14="http://schemas.microsoft.com/office/powerpoint/2010/main" val="30512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768" y="836712"/>
            <a:ext cx="8838728" cy="646331"/>
          </a:xfrm>
          <a:prstGeom prst="rect">
            <a:avLst/>
          </a:prstGeom>
        </p:spPr>
        <p:txBody>
          <a:bodyPr wrap="square">
            <a:spAutoFit/>
          </a:bodyPr>
          <a:lstStyle/>
          <a:p>
            <a:pPr marL="342900" indent="-342900">
              <a:buAutoNum type="arabicPeriod" startAt="2"/>
            </a:pPr>
            <a:r>
              <a:rPr lang="en-US" dirty="0" smtClean="0"/>
              <a:t>Find the pair of taxa in Q with the lowest value. Create a node on the tree that joins </a:t>
            </a:r>
          </a:p>
          <a:p>
            <a:r>
              <a:rPr lang="en-US" dirty="0" smtClean="0"/>
              <a:t>       these two taxa (i.e., join the closest neighbors, as the algorithm name implies).</a:t>
            </a:r>
          </a:p>
        </p:txBody>
      </p:sp>
      <p:graphicFrame>
        <p:nvGraphicFramePr>
          <p:cNvPr id="5" name="Table 4"/>
          <p:cNvGraphicFramePr>
            <a:graphicFrameLocks noGrp="1"/>
          </p:cNvGraphicFramePr>
          <p:nvPr>
            <p:extLst>
              <p:ext uri="{D42A27DB-BD31-4B8C-83A1-F6EECF244321}">
                <p14:modId xmlns:p14="http://schemas.microsoft.com/office/powerpoint/2010/main" val="2082182038"/>
              </p:ext>
            </p:extLst>
          </p:nvPr>
        </p:nvGraphicFramePr>
        <p:xfrm>
          <a:off x="323528" y="1916832"/>
          <a:ext cx="2736305" cy="1828800"/>
        </p:xfrm>
        <a:graphic>
          <a:graphicData uri="http://schemas.openxmlformats.org/drawingml/2006/table">
            <a:tbl>
              <a:tblPr/>
              <a:tblGrid>
                <a:gridCol w="547261"/>
                <a:gridCol w="547261"/>
                <a:gridCol w="547261"/>
                <a:gridCol w="547261"/>
                <a:gridCol w="547261"/>
              </a:tblGrid>
              <a:tr h="0">
                <a:tc>
                  <a:txBody>
                    <a:bodyPr/>
                    <a:lstStyle/>
                    <a:p>
                      <a:endParaRPr lang="de-DE" b="1" dirty="0"/>
                    </a:p>
                  </a:txBody>
                  <a:tcPr anchor="ctr">
                    <a:lnL>
                      <a:noFill/>
                    </a:lnL>
                    <a:lnR>
                      <a:noFill/>
                    </a:lnR>
                    <a:lnB>
                      <a:noFill/>
                    </a:lnB>
                  </a:tcPr>
                </a:tc>
                <a:tc>
                  <a:txBody>
                    <a:bodyPr/>
                    <a:lstStyle/>
                    <a:p>
                      <a:r>
                        <a:rPr lang="de-DE" b="1"/>
                        <a:t>A</a:t>
                      </a:r>
                    </a:p>
                  </a:txBody>
                  <a:tcPr anchor="ctr">
                    <a:lnL>
                      <a:noFill/>
                    </a:lnL>
                    <a:lnR>
                      <a:noFill/>
                    </a:lnR>
                    <a:lnB>
                      <a:noFill/>
                    </a:lnB>
                  </a:tcPr>
                </a:tc>
                <a:tc>
                  <a:txBody>
                    <a:bodyPr/>
                    <a:lstStyle/>
                    <a:p>
                      <a:r>
                        <a:rPr lang="de-DE" b="1"/>
                        <a:t>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r>
              <a:tr h="0">
                <a:tc>
                  <a:txBody>
                    <a:bodyPr/>
                    <a:lstStyle/>
                    <a:p>
                      <a:r>
                        <a:rPr lang="de-DE" b="1"/>
                        <a:t>B</a:t>
                      </a:r>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−34</a:t>
                      </a:r>
                    </a:p>
                  </a:txBody>
                  <a:tcPr anchor="ctr">
                    <a:lnL>
                      <a:noFill/>
                    </a:lnL>
                    <a:lnR>
                      <a:noFill/>
                    </a:lnR>
                    <a:lnT>
                      <a:noFill/>
                    </a:lnT>
                    <a:lnB>
                      <a:noFill/>
                    </a:lnB>
                  </a:tcPr>
                </a:tc>
                <a:tc>
                  <a:txBody>
                    <a:bodyPr/>
                    <a:lstStyle/>
                    <a:p>
                      <a:r>
                        <a:rPr lang="de-DE"/>
                        <a:t>−40</a:t>
                      </a:r>
                    </a:p>
                  </a:txBody>
                  <a:tcPr anchor="ctr">
                    <a:lnL>
                      <a:noFill/>
                    </a:lnL>
                    <a:lnR>
                      <a:noFill/>
                    </a:lnR>
                    <a:lnT>
                      <a:noFill/>
                    </a:lnT>
                    <a:lnB>
                      <a:noFill/>
                    </a:lnB>
                  </a:tcPr>
                </a:tc>
                <a:tc>
                  <a:txBody>
                    <a:bodyPr/>
                    <a:lstStyle/>
                    <a:p>
                      <a:r>
                        <a:rPr lang="de-DE" dirty="0" smtClean="0"/>
                        <a:t>  0</a:t>
                      </a:r>
                      <a:endParaRPr lang="de-DE" dirty="0"/>
                    </a:p>
                  </a:txBody>
                  <a:tcPr anchor="ctr">
                    <a:lnL>
                      <a:noFill/>
                    </a:lnL>
                    <a:lnR>
                      <a:noFill/>
                    </a:lnR>
                    <a:lnT>
                      <a:noFill/>
                    </a:lnT>
                    <a:lnB>
                      <a:noFill/>
                    </a:lnB>
                  </a:tcPr>
                </a:tc>
              </a:tr>
            </a:tbl>
          </a:graphicData>
        </a:graphic>
      </p:graphicFrame>
      <p:sp>
        <p:nvSpPr>
          <p:cNvPr id="6" name="TextBox 5"/>
          <p:cNvSpPr txBox="1"/>
          <p:nvPr/>
        </p:nvSpPr>
        <p:spPr>
          <a:xfrm>
            <a:off x="1220231" y="1484784"/>
            <a:ext cx="995272" cy="369332"/>
          </a:xfrm>
          <a:prstGeom prst="rect">
            <a:avLst/>
          </a:prstGeom>
          <a:noFill/>
        </p:spPr>
        <p:txBody>
          <a:bodyPr wrap="none" rtlCol="0">
            <a:spAutoFit/>
          </a:bodyPr>
          <a:lstStyle/>
          <a:p>
            <a:r>
              <a:rPr lang="en-US" dirty="0" smtClean="0"/>
              <a:t>Q matrix</a:t>
            </a:r>
            <a:endParaRPr lang="de-DE" dirty="0"/>
          </a:p>
        </p:txBody>
      </p:sp>
      <p:sp>
        <p:nvSpPr>
          <p:cNvPr id="7" name="Oval 6"/>
          <p:cNvSpPr/>
          <p:nvPr/>
        </p:nvSpPr>
        <p:spPr>
          <a:xfrm>
            <a:off x="1521965" y="2304536"/>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p:cNvSpPr txBox="1"/>
          <p:nvPr/>
        </p:nvSpPr>
        <p:spPr>
          <a:xfrm>
            <a:off x="4488480" y="1854116"/>
            <a:ext cx="3405419" cy="369332"/>
          </a:xfrm>
          <a:prstGeom prst="rect">
            <a:avLst/>
          </a:prstGeom>
          <a:noFill/>
        </p:spPr>
        <p:txBody>
          <a:bodyPr wrap="none" rtlCol="0">
            <a:spAutoFit/>
          </a:bodyPr>
          <a:lstStyle/>
          <a:p>
            <a:r>
              <a:rPr lang="en-US" dirty="0" smtClean="0"/>
              <a:t>Join taxa A and B to a new node: u</a:t>
            </a:r>
            <a:endParaRPr lang="de-DE" dirty="0"/>
          </a:p>
        </p:txBody>
      </p:sp>
      <p:sp>
        <p:nvSpPr>
          <p:cNvPr id="21" name="TextBox 20"/>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spTree>
    <p:extLst>
      <p:ext uri="{BB962C8B-B14F-4D97-AF65-F5344CB8AC3E}">
        <p14:creationId xmlns:p14="http://schemas.microsoft.com/office/powerpoint/2010/main" val="4317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1560" y="1556792"/>
            <a:ext cx="3670428" cy="369332"/>
          </a:xfrm>
          <a:prstGeom prst="rect">
            <a:avLst/>
          </a:prstGeom>
          <a:noFill/>
        </p:spPr>
        <p:txBody>
          <a:bodyPr wrap="none" rtlCol="0">
            <a:spAutoFit/>
          </a:bodyPr>
          <a:lstStyle/>
          <a:p>
            <a:r>
              <a:rPr lang="en-US" dirty="0" smtClean="0"/>
              <a:t>Distance of A and B to the new node:</a:t>
            </a:r>
            <a:endParaRPr lang="de-DE" dirty="0"/>
          </a:p>
        </p:txBody>
      </p:sp>
      <p:pic>
        <p:nvPicPr>
          <p:cNvPr id="29698" name="Picture 2" descr="d(f,u)=\frac{1}{2}d(f,g)+\frac{1}{2(r-2)} \left [ \sum_{k=1}^r d(f,k) - \sum_{k=1}^r d(g,k) \right ] \qu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23" y="3827421"/>
            <a:ext cx="4371975" cy="485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37688" y="3633796"/>
            <a:ext cx="2563522" cy="646331"/>
          </a:xfrm>
          <a:prstGeom prst="rect">
            <a:avLst/>
          </a:prstGeom>
          <a:noFill/>
        </p:spPr>
        <p:txBody>
          <a:bodyPr wrap="none" rtlCol="0">
            <a:spAutoFit/>
          </a:bodyPr>
          <a:lstStyle/>
          <a:p>
            <a:r>
              <a:rPr lang="en-US" dirty="0" smtClean="0"/>
              <a:t>u = the new node</a:t>
            </a:r>
          </a:p>
          <a:p>
            <a:r>
              <a:rPr lang="en-US" dirty="0" err="1" smtClean="0"/>
              <a:t>f,g</a:t>
            </a:r>
            <a:r>
              <a:rPr lang="en-US" dirty="0" smtClean="0"/>
              <a:t> = the joined taxa (A,B)</a:t>
            </a:r>
            <a:endParaRPr lang="de-DE" dirty="0"/>
          </a:p>
        </p:txBody>
      </p:sp>
      <p:grpSp>
        <p:nvGrpSpPr>
          <p:cNvPr id="12" name="Group 11"/>
          <p:cNvGrpSpPr/>
          <p:nvPr/>
        </p:nvGrpSpPr>
        <p:grpSpPr>
          <a:xfrm>
            <a:off x="740370" y="4457242"/>
            <a:ext cx="5104282" cy="1382237"/>
            <a:chOff x="1821943" y="5335324"/>
            <a:chExt cx="5104282" cy="1382237"/>
          </a:xfrm>
        </p:grpSpPr>
        <p:sp>
          <p:nvSpPr>
            <p:cNvPr id="11" name="TextBox 10"/>
            <p:cNvSpPr txBox="1"/>
            <p:nvPr/>
          </p:nvSpPr>
          <p:spPr>
            <a:xfrm>
              <a:off x="1821943" y="5517232"/>
              <a:ext cx="5104282" cy="1200329"/>
            </a:xfrm>
            <a:prstGeom prst="rect">
              <a:avLst/>
            </a:prstGeom>
            <a:noFill/>
          </p:spPr>
          <p:txBody>
            <a:bodyPr wrap="none" rtlCol="0">
              <a:spAutoFit/>
            </a:bodyPr>
            <a:lstStyle/>
            <a:p>
              <a:r>
                <a:rPr lang="en-US" dirty="0" smtClean="0"/>
                <a:t>A:  d(</a:t>
              </a:r>
              <a:r>
                <a:rPr lang="en-US" dirty="0" err="1" smtClean="0"/>
                <a:t>A,u</a:t>
              </a:r>
              <a:r>
                <a:rPr lang="en-US" dirty="0" smtClean="0"/>
                <a:t>) = ½*7 + 1/2(4-2) * [(7+11+14) – (7+6+9)]</a:t>
              </a:r>
            </a:p>
            <a:p>
              <a:r>
                <a:rPr lang="en-US" dirty="0"/>
                <a:t>	</a:t>
              </a:r>
              <a:r>
                <a:rPr lang="en-US" dirty="0" smtClean="0"/>
                <a:t>=  3.5  +      ¼        * [      32        –       22    ]   </a:t>
              </a:r>
            </a:p>
            <a:p>
              <a:r>
                <a:rPr lang="en-US" dirty="0"/>
                <a:t>	</a:t>
              </a:r>
              <a:r>
                <a:rPr lang="en-US" dirty="0" smtClean="0"/>
                <a:t>=  3.5  +           2.5</a:t>
              </a:r>
            </a:p>
            <a:p>
              <a:r>
                <a:rPr lang="en-US" dirty="0"/>
                <a:t>	</a:t>
              </a:r>
              <a:r>
                <a:rPr lang="en-US" dirty="0" smtClean="0"/>
                <a:t>=  6</a:t>
              </a:r>
              <a:endParaRPr lang="de-DE" dirty="0"/>
            </a:p>
          </p:txBody>
        </p:sp>
        <p:sp>
          <p:nvSpPr>
            <p:cNvPr id="13" name="TextBox 12"/>
            <p:cNvSpPr txBox="1"/>
            <p:nvPr/>
          </p:nvSpPr>
          <p:spPr>
            <a:xfrm>
              <a:off x="4644008" y="5335324"/>
              <a:ext cx="893193" cy="253916"/>
            </a:xfrm>
            <a:prstGeom prst="rect">
              <a:avLst/>
            </a:prstGeom>
            <a:noFill/>
          </p:spPr>
          <p:txBody>
            <a:bodyPr wrap="none" rtlCol="0">
              <a:spAutoFit/>
            </a:bodyPr>
            <a:lstStyle/>
            <a:p>
              <a:r>
                <a:rPr lang="en-US" sz="1050" dirty="0" smtClean="0"/>
                <a:t> AB   AC    AD</a:t>
              </a:r>
              <a:endParaRPr lang="de-DE" sz="1050" dirty="0"/>
            </a:p>
          </p:txBody>
        </p:sp>
        <p:sp>
          <p:nvSpPr>
            <p:cNvPr id="14" name="TextBox 13"/>
            <p:cNvSpPr txBox="1"/>
            <p:nvPr/>
          </p:nvSpPr>
          <p:spPr>
            <a:xfrm>
              <a:off x="5776657" y="5335324"/>
              <a:ext cx="883575" cy="253916"/>
            </a:xfrm>
            <a:prstGeom prst="rect">
              <a:avLst/>
            </a:prstGeom>
            <a:noFill/>
          </p:spPr>
          <p:txBody>
            <a:bodyPr wrap="none" rtlCol="0">
              <a:spAutoFit/>
            </a:bodyPr>
            <a:lstStyle/>
            <a:p>
              <a:r>
                <a:rPr lang="en-US" sz="1050" dirty="0" smtClean="0"/>
                <a:t> AB   BC    BD</a:t>
              </a:r>
              <a:endParaRPr lang="de-DE" sz="1050" dirty="0"/>
            </a:p>
          </p:txBody>
        </p:sp>
        <p:sp>
          <p:nvSpPr>
            <p:cNvPr id="15" name="TextBox 14"/>
            <p:cNvSpPr txBox="1"/>
            <p:nvPr/>
          </p:nvSpPr>
          <p:spPr>
            <a:xfrm>
              <a:off x="3131840" y="5335324"/>
              <a:ext cx="428322" cy="253916"/>
            </a:xfrm>
            <a:prstGeom prst="rect">
              <a:avLst/>
            </a:prstGeom>
            <a:noFill/>
          </p:spPr>
          <p:txBody>
            <a:bodyPr wrap="none" rtlCol="0">
              <a:spAutoFit/>
            </a:bodyPr>
            <a:lstStyle/>
            <a:p>
              <a:r>
                <a:rPr lang="en-US" sz="1050" dirty="0" smtClean="0"/>
                <a:t> AB  </a:t>
              </a:r>
              <a:endParaRPr lang="de-DE" sz="1050" dirty="0"/>
            </a:p>
          </p:txBody>
        </p:sp>
      </p:grpSp>
      <p:sp>
        <p:nvSpPr>
          <p:cNvPr id="16" name="TextBox 15"/>
          <p:cNvSpPr txBox="1"/>
          <p:nvPr/>
        </p:nvSpPr>
        <p:spPr>
          <a:xfrm>
            <a:off x="683568" y="6444044"/>
            <a:ext cx="2057038" cy="369332"/>
          </a:xfrm>
          <a:prstGeom prst="rect">
            <a:avLst/>
          </a:prstGeom>
          <a:noFill/>
        </p:spPr>
        <p:txBody>
          <a:bodyPr wrap="none" rtlCol="0">
            <a:spAutoFit/>
          </a:bodyPr>
          <a:lstStyle/>
          <a:p>
            <a:r>
              <a:rPr lang="en-US" dirty="0" smtClean="0"/>
              <a:t>B:  d(</a:t>
            </a:r>
            <a:r>
              <a:rPr lang="en-US" dirty="0" err="1" smtClean="0"/>
              <a:t>B,u</a:t>
            </a:r>
            <a:r>
              <a:rPr lang="en-US" dirty="0" smtClean="0"/>
              <a:t>) = 7 – 6 =1 </a:t>
            </a:r>
            <a:endParaRPr lang="de-DE" dirty="0"/>
          </a:p>
        </p:txBody>
      </p:sp>
      <p:pic>
        <p:nvPicPr>
          <p:cNvPr id="29700" name="Picture 4" descr="d(g,u)=d(f,g)-d(f,u) \qua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244" y="6257442"/>
            <a:ext cx="2038350" cy="200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75723" y="908720"/>
            <a:ext cx="7326560" cy="369332"/>
          </a:xfrm>
          <a:prstGeom prst="rect">
            <a:avLst/>
          </a:prstGeom>
        </p:spPr>
        <p:txBody>
          <a:bodyPr wrap="square">
            <a:spAutoFit/>
          </a:bodyPr>
          <a:lstStyle/>
          <a:p>
            <a:r>
              <a:rPr lang="en-US" dirty="0" smtClean="0"/>
              <a:t>3.   Calculate the distance of each of the taxa in the pair to this new node.</a:t>
            </a:r>
          </a:p>
        </p:txBody>
      </p:sp>
      <p:sp>
        <p:nvSpPr>
          <p:cNvPr id="19" name="TextBox 18"/>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graphicFrame>
        <p:nvGraphicFramePr>
          <p:cNvPr id="21" name="Table 20"/>
          <p:cNvGraphicFramePr>
            <a:graphicFrameLocks noGrp="1"/>
          </p:cNvGraphicFramePr>
          <p:nvPr>
            <p:extLst>
              <p:ext uri="{D42A27DB-BD31-4B8C-83A1-F6EECF244321}">
                <p14:modId xmlns:p14="http://schemas.microsoft.com/office/powerpoint/2010/main" val="939446971"/>
              </p:ext>
            </p:extLst>
          </p:nvPr>
        </p:nvGraphicFramePr>
        <p:xfrm>
          <a:off x="5857800" y="1700808"/>
          <a:ext cx="2674640" cy="1828800"/>
        </p:xfrm>
        <a:graphic>
          <a:graphicData uri="http://schemas.openxmlformats.org/drawingml/2006/table">
            <a:tbl>
              <a:tblPr/>
              <a:tblGrid>
                <a:gridCol w="534928"/>
                <a:gridCol w="534928"/>
                <a:gridCol w="534928"/>
                <a:gridCol w="534928"/>
                <a:gridCol w="534928"/>
              </a:tblGrid>
              <a:tr h="0">
                <a:tc>
                  <a:txBody>
                    <a:bodyPr/>
                    <a:lstStyle/>
                    <a:p>
                      <a:endParaRPr lang="de-DE" b="1" dirty="0"/>
                    </a:p>
                  </a:txBody>
                  <a:tcPr anchor="ctr">
                    <a:lnL>
                      <a:noFill/>
                    </a:lnL>
                    <a:lnR>
                      <a:noFill/>
                    </a:lnR>
                    <a:lnB>
                      <a:noFill/>
                    </a:lnB>
                  </a:tcPr>
                </a:tc>
                <a:tc>
                  <a:txBody>
                    <a:bodyPr/>
                    <a:lstStyle/>
                    <a:p>
                      <a:r>
                        <a:rPr lang="de-DE" b="1"/>
                        <a:t>A</a:t>
                      </a:r>
                    </a:p>
                  </a:txBody>
                  <a:tcPr anchor="ctr">
                    <a:lnL>
                      <a:noFill/>
                    </a:lnL>
                    <a:lnR>
                      <a:noFill/>
                    </a:lnR>
                    <a:lnB>
                      <a:noFill/>
                    </a:lnB>
                  </a:tcPr>
                </a:tc>
                <a:tc>
                  <a:txBody>
                    <a:bodyPr/>
                    <a:lstStyle/>
                    <a:p>
                      <a:r>
                        <a:rPr lang="de-DE" b="1"/>
                        <a:t>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a:t>11</a:t>
                      </a:r>
                    </a:p>
                  </a:txBody>
                  <a:tcPr anchor="ctr">
                    <a:lnL>
                      <a:noFill/>
                    </a:lnL>
                    <a:lnR>
                      <a:noFill/>
                    </a:lnR>
                    <a:lnT>
                      <a:noFill/>
                    </a:lnT>
                    <a:lnB>
                      <a:noFill/>
                    </a:lnB>
                  </a:tcPr>
                </a:tc>
                <a:tc>
                  <a:txBody>
                    <a:bodyPr/>
                    <a:lstStyle/>
                    <a:p>
                      <a:r>
                        <a:rPr lang="de-DE"/>
                        <a:t>14</a:t>
                      </a:r>
                    </a:p>
                  </a:txBody>
                  <a:tcPr anchor="ctr">
                    <a:lnL>
                      <a:noFill/>
                    </a:lnL>
                    <a:lnR>
                      <a:noFill/>
                    </a:lnR>
                    <a:lnT>
                      <a:noFill/>
                    </a:lnT>
                    <a:lnB>
                      <a:noFill/>
                    </a:lnB>
                  </a:tcPr>
                </a:tc>
              </a:tr>
              <a:tr h="0">
                <a:tc>
                  <a:txBody>
                    <a:bodyPr/>
                    <a:lstStyle/>
                    <a:p>
                      <a:r>
                        <a:rPr lang="de-DE" b="1"/>
                        <a:t>B</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c>
                  <a:txBody>
                    <a:bodyPr/>
                    <a:lstStyle/>
                    <a:p>
                      <a:r>
                        <a:rPr lang="de-DE"/>
                        <a:t>6</a:t>
                      </a:r>
                    </a:p>
                  </a:txBody>
                  <a:tcPr anchor="ctr">
                    <a:lnL>
                      <a:noFill/>
                    </a:lnL>
                    <a:lnR>
                      <a:noFill/>
                    </a:lnR>
                    <a:lnT>
                      <a:noFill/>
                    </a:lnT>
                    <a:lnB>
                      <a:noFill/>
                    </a:lnB>
                  </a:tcPr>
                </a:tc>
                <a:tc>
                  <a:txBody>
                    <a:bodyPr/>
                    <a:lstStyle/>
                    <a:p>
                      <a:r>
                        <a:rPr lang="de-DE"/>
                        <a:t>9</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11</a:t>
                      </a:r>
                    </a:p>
                  </a:txBody>
                  <a:tcPr anchor="ctr">
                    <a:lnL>
                      <a:noFill/>
                    </a:lnL>
                    <a:lnR>
                      <a:noFill/>
                    </a:lnR>
                    <a:lnT>
                      <a:noFill/>
                    </a:lnT>
                    <a:lnB>
                      <a:noFill/>
                    </a:lnB>
                  </a:tcPr>
                </a:tc>
                <a:tc>
                  <a:txBody>
                    <a:bodyPr/>
                    <a:lstStyle/>
                    <a:p>
                      <a:r>
                        <a:rPr lang="de-DE"/>
                        <a:t>6</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14</a:t>
                      </a:r>
                    </a:p>
                  </a:txBody>
                  <a:tcPr anchor="ctr">
                    <a:lnL>
                      <a:noFill/>
                    </a:lnL>
                    <a:lnR>
                      <a:noFill/>
                    </a:lnR>
                    <a:lnT>
                      <a:noFill/>
                    </a:lnT>
                    <a:lnB>
                      <a:noFill/>
                    </a:lnB>
                  </a:tcPr>
                </a:tc>
                <a:tc>
                  <a:txBody>
                    <a:bodyPr/>
                    <a:lstStyle/>
                    <a:p>
                      <a:r>
                        <a:rPr lang="de-DE"/>
                        <a:t>9</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22" name="TextBox 21"/>
          <p:cNvSpPr txBox="1"/>
          <p:nvPr/>
        </p:nvSpPr>
        <p:spPr>
          <a:xfrm>
            <a:off x="6309280" y="1268760"/>
            <a:ext cx="1642309" cy="369332"/>
          </a:xfrm>
          <a:prstGeom prst="rect">
            <a:avLst/>
          </a:prstGeom>
          <a:noFill/>
        </p:spPr>
        <p:txBody>
          <a:bodyPr wrap="none" rtlCol="0">
            <a:spAutoFit/>
          </a:bodyPr>
          <a:lstStyle/>
          <a:p>
            <a:r>
              <a:rPr lang="en-US" dirty="0" smtClean="0"/>
              <a:t>Distance matrix</a:t>
            </a:r>
            <a:endParaRPr lang="de-DE" dirty="0"/>
          </a:p>
        </p:txBody>
      </p:sp>
    </p:spTree>
    <p:extLst>
      <p:ext uri="{BB962C8B-B14F-4D97-AF65-F5344CB8AC3E}">
        <p14:creationId xmlns:p14="http://schemas.microsoft.com/office/powerpoint/2010/main" val="25958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u,k)=\frac{1}{2} [d(f,k)+d(g,k)-d(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86347"/>
            <a:ext cx="3048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484784"/>
            <a:ext cx="3670428" cy="369332"/>
          </a:xfrm>
          <a:prstGeom prst="rect">
            <a:avLst/>
          </a:prstGeom>
          <a:noFill/>
        </p:spPr>
        <p:txBody>
          <a:bodyPr wrap="none" rtlCol="0">
            <a:spAutoFit/>
          </a:bodyPr>
          <a:lstStyle/>
          <a:p>
            <a:r>
              <a:rPr lang="en-US" dirty="0" smtClean="0"/>
              <a:t>Distance of C and D to the new node:</a:t>
            </a:r>
            <a:endParaRPr lang="de-DE" dirty="0"/>
          </a:p>
        </p:txBody>
      </p:sp>
      <p:sp>
        <p:nvSpPr>
          <p:cNvPr id="6" name="TextBox 5"/>
          <p:cNvSpPr txBox="1"/>
          <p:nvPr/>
        </p:nvSpPr>
        <p:spPr>
          <a:xfrm>
            <a:off x="5508104" y="1630541"/>
            <a:ext cx="3702937" cy="646331"/>
          </a:xfrm>
          <a:prstGeom prst="rect">
            <a:avLst/>
          </a:prstGeom>
          <a:noFill/>
        </p:spPr>
        <p:txBody>
          <a:bodyPr wrap="none" rtlCol="0">
            <a:spAutoFit/>
          </a:bodyPr>
          <a:lstStyle/>
          <a:p>
            <a:r>
              <a:rPr lang="en-US" dirty="0" smtClean="0"/>
              <a:t>u = the new node</a:t>
            </a:r>
          </a:p>
          <a:p>
            <a:r>
              <a:rPr lang="en-US" dirty="0" smtClean="0"/>
              <a:t>k = taxa to calculate distance for (C,D)</a:t>
            </a:r>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1296655417"/>
              </p:ext>
            </p:extLst>
          </p:nvPr>
        </p:nvGraphicFramePr>
        <p:xfrm>
          <a:off x="5796136" y="2852936"/>
          <a:ext cx="2674640" cy="1828800"/>
        </p:xfrm>
        <a:graphic>
          <a:graphicData uri="http://schemas.openxmlformats.org/drawingml/2006/table">
            <a:tbl>
              <a:tblPr/>
              <a:tblGrid>
                <a:gridCol w="534928"/>
                <a:gridCol w="534928"/>
                <a:gridCol w="534928"/>
                <a:gridCol w="534928"/>
                <a:gridCol w="534928"/>
              </a:tblGrid>
              <a:tr h="0">
                <a:tc>
                  <a:txBody>
                    <a:bodyPr/>
                    <a:lstStyle/>
                    <a:p>
                      <a:endParaRPr lang="de-DE" b="1" dirty="0"/>
                    </a:p>
                  </a:txBody>
                  <a:tcPr anchor="ctr">
                    <a:lnL>
                      <a:noFill/>
                    </a:lnL>
                    <a:lnR>
                      <a:noFill/>
                    </a:lnR>
                    <a:lnB>
                      <a:noFill/>
                    </a:lnB>
                  </a:tcPr>
                </a:tc>
                <a:tc>
                  <a:txBody>
                    <a:bodyPr/>
                    <a:lstStyle/>
                    <a:p>
                      <a:r>
                        <a:rPr lang="de-DE" b="1" dirty="0"/>
                        <a:t>A</a:t>
                      </a:r>
                    </a:p>
                  </a:txBody>
                  <a:tcPr anchor="ctr">
                    <a:lnL>
                      <a:noFill/>
                    </a:lnL>
                    <a:lnR>
                      <a:noFill/>
                    </a:lnR>
                    <a:lnB>
                      <a:noFill/>
                    </a:lnB>
                  </a:tcPr>
                </a:tc>
                <a:tc>
                  <a:txBody>
                    <a:bodyPr/>
                    <a:lstStyle/>
                    <a:p>
                      <a:r>
                        <a:rPr lang="de-DE" b="1"/>
                        <a:t>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a:t>11</a:t>
                      </a:r>
                    </a:p>
                  </a:txBody>
                  <a:tcPr anchor="ctr">
                    <a:lnL>
                      <a:noFill/>
                    </a:lnL>
                    <a:lnR>
                      <a:noFill/>
                    </a:lnR>
                    <a:lnT>
                      <a:noFill/>
                    </a:lnT>
                    <a:lnB>
                      <a:noFill/>
                    </a:lnB>
                  </a:tcPr>
                </a:tc>
                <a:tc>
                  <a:txBody>
                    <a:bodyPr/>
                    <a:lstStyle/>
                    <a:p>
                      <a:r>
                        <a:rPr lang="de-DE"/>
                        <a:t>14</a:t>
                      </a:r>
                    </a:p>
                  </a:txBody>
                  <a:tcPr anchor="ctr">
                    <a:lnL>
                      <a:noFill/>
                    </a:lnL>
                    <a:lnR>
                      <a:noFill/>
                    </a:lnR>
                    <a:lnT>
                      <a:noFill/>
                    </a:lnT>
                    <a:lnB>
                      <a:noFill/>
                    </a:lnB>
                  </a:tcPr>
                </a:tc>
              </a:tr>
              <a:tr h="0">
                <a:tc>
                  <a:txBody>
                    <a:bodyPr/>
                    <a:lstStyle/>
                    <a:p>
                      <a:r>
                        <a:rPr lang="de-DE" b="1"/>
                        <a:t>B</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c>
                  <a:txBody>
                    <a:bodyPr/>
                    <a:lstStyle/>
                    <a:p>
                      <a:r>
                        <a:rPr lang="de-DE"/>
                        <a:t>6</a:t>
                      </a:r>
                    </a:p>
                  </a:txBody>
                  <a:tcPr anchor="ctr">
                    <a:lnL>
                      <a:noFill/>
                    </a:lnL>
                    <a:lnR>
                      <a:noFill/>
                    </a:lnR>
                    <a:lnT>
                      <a:noFill/>
                    </a:lnT>
                    <a:lnB>
                      <a:noFill/>
                    </a:lnB>
                  </a:tcPr>
                </a:tc>
                <a:tc>
                  <a:txBody>
                    <a:bodyPr/>
                    <a:lstStyle/>
                    <a:p>
                      <a:r>
                        <a:rPr lang="de-DE"/>
                        <a:t>9</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11</a:t>
                      </a:r>
                    </a:p>
                  </a:txBody>
                  <a:tcPr anchor="ctr">
                    <a:lnL>
                      <a:noFill/>
                    </a:lnL>
                    <a:lnR>
                      <a:noFill/>
                    </a:lnR>
                    <a:lnT>
                      <a:noFill/>
                    </a:lnT>
                    <a:lnB>
                      <a:noFill/>
                    </a:lnB>
                  </a:tcPr>
                </a:tc>
                <a:tc>
                  <a:txBody>
                    <a:bodyPr/>
                    <a:lstStyle/>
                    <a:p>
                      <a:r>
                        <a:rPr lang="de-DE"/>
                        <a:t>6</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14</a:t>
                      </a:r>
                    </a:p>
                  </a:txBody>
                  <a:tcPr anchor="ctr">
                    <a:lnL>
                      <a:noFill/>
                    </a:lnL>
                    <a:lnR>
                      <a:noFill/>
                    </a:lnR>
                    <a:lnT>
                      <a:noFill/>
                    </a:lnT>
                    <a:lnB>
                      <a:noFill/>
                    </a:lnB>
                  </a:tcPr>
                </a:tc>
                <a:tc>
                  <a:txBody>
                    <a:bodyPr/>
                    <a:lstStyle/>
                    <a:p>
                      <a:r>
                        <a:rPr lang="de-DE"/>
                        <a:t>9</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8" name="TextBox 7"/>
          <p:cNvSpPr txBox="1"/>
          <p:nvPr/>
        </p:nvSpPr>
        <p:spPr>
          <a:xfrm>
            <a:off x="6247616" y="2420888"/>
            <a:ext cx="1642309" cy="369332"/>
          </a:xfrm>
          <a:prstGeom prst="rect">
            <a:avLst/>
          </a:prstGeom>
          <a:noFill/>
        </p:spPr>
        <p:txBody>
          <a:bodyPr wrap="none" rtlCol="0">
            <a:spAutoFit/>
          </a:bodyPr>
          <a:lstStyle/>
          <a:p>
            <a:r>
              <a:rPr lang="en-US" dirty="0" smtClean="0"/>
              <a:t>Distance matrix</a:t>
            </a:r>
            <a:endParaRPr lang="de-DE" dirty="0"/>
          </a:p>
        </p:txBody>
      </p:sp>
      <p:sp>
        <p:nvSpPr>
          <p:cNvPr id="4" name="TextBox 3"/>
          <p:cNvSpPr txBox="1"/>
          <p:nvPr/>
        </p:nvSpPr>
        <p:spPr>
          <a:xfrm>
            <a:off x="612775" y="2564904"/>
            <a:ext cx="2691763" cy="2031325"/>
          </a:xfrm>
          <a:prstGeom prst="rect">
            <a:avLst/>
          </a:prstGeom>
          <a:noFill/>
        </p:spPr>
        <p:txBody>
          <a:bodyPr wrap="none" rtlCol="0">
            <a:spAutoFit/>
          </a:bodyPr>
          <a:lstStyle/>
          <a:p>
            <a:r>
              <a:rPr lang="en-US" dirty="0" smtClean="0"/>
              <a:t>C: d(</a:t>
            </a:r>
            <a:r>
              <a:rPr lang="en-US" dirty="0" err="1" smtClean="0"/>
              <a:t>u,C</a:t>
            </a:r>
            <a:r>
              <a:rPr lang="en-US" dirty="0" smtClean="0"/>
              <a:t>)  = ½ * [11 + 6 – 7]</a:t>
            </a:r>
          </a:p>
          <a:p>
            <a:r>
              <a:rPr lang="en-US" dirty="0"/>
              <a:t>	</a:t>
            </a:r>
            <a:r>
              <a:rPr lang="en-US" dirty="0" smtClean="0"/>
              <a:t>= ½ * 10</a:t>
            </a:r>
          </a:p>
          <a:p>
            <a:r>
              <a:rPr lang="en-US" dirty="0"/>
              <a:t>	</a:t>
            </a:r>
            <a:r>
              <a:rPr lang="en-US" dirty="0" smtClean="0"/>
              <a:t>= 5 </a:t>
            </a:r>
          </a:p>
          <a:p>
            <a:endParaRPr lang="en-US" dirty="0"/>
          </a:p>
          <a:p>
            <a:r>
              <a:rPr lang="en-US" dirty="0" smtClean="0"/>
              <a:t>D: d(</a:t>
            </a:r>
            <a:r>
              <a:rPr lang="en-US" dirty="0" err="1" smtClean="0"/>
              <a:t>u,D</a:t>
            </a:r>
            <a:r>
              <a:rPr lang="en-US" dirty="0" smtClean="0"/>
              <a:t>)  = ½ * [14 + 9 -7]</a:t>
            </a:r>
          </a:p>
          <a:p>
            <a:r>
              <a:rPr lang="en-US" dirty="0"/>
              <a:t>	</a:t>
            </a:r>
            <a:r>
              <a:rPr lang="en-US" dirty="0" smtClean="0"/>
              <a:t>= ½ * 16</a:t>
            </a:r>
          </a:p>
          <a:p>
            <a:r>
              <a:rPr lang="en-US" dirty="0"/>
              <a:t>	</a:t>
            </a:r>
            <a:r>
              <a:rPr lang="en-US" dirty="0" smtClean="0"/>
              <a:t>= 8 </a:t>
            </a:r>
            <a:endParaRPr lang="de-DE" dirty="0"/>
          </a:p>
        </p:txBody>
      </p:sp>
      <p:graphicFrame>
        <p:nvGraphicFramePr>
          <p:cNvPr id="9" name="Table 8"/>
          <p:cNvGraphicFramePr>
            <a:graphicFrameLocks noGrp="1"/>
          </p:cNvGraphicFramePr>
          <p:nvPr>
            <p:extLst>
              <p:ext uri="{D42A27DB-BD31-4B8C-83A1-F6EECF244321}">
                <p14:modId xmlns:p14="http://schemas.microsoft.com/office/powerpoint/2010/main" val="1451229339"/>
              </p:ext>
            </p:extLst>
          </p:nvPr>
        </p:nvGraphicFramePr>
        <p:xfrm>
          <a:off x="2443314" y="5229200"/>
          <a:ext cx="2936144" cy="1463040"/>
        </p:xfrm>
        <a:graphic>
          <a:graphicData uri="http://schemas.openxmlformats.org/drawingml/2006/table">
            <a:tbl>
              <a:tblPr/>
              <a:tblGrid>
                <a:gridCol w="734036"/>
                <a:gridCol w="734036"/>
                <a:gridCol w="734036"/>
                <a:gridCol w="734036"/>
              </a:tblGrid>
              <a:tr h="0">
                <a:tc>
                  <a:txBody>
                    <a:bodyPr/>
                    <a:lstStyle/>
                    <a:p>
                      <a:endParaRPr lang="de-DE" b="1" dirty="0"/>
                    </a:p>
                  </a:txBody>
                  <a:tcPr anchor="ctr">
                    <a:lnL>
                      <a:noFill/>
                    </a:lnL>
                    <a:lnR>
                      <a:noFill/>
                    </a:lnR>
                    <a:lnB>
                      <a:noFill/>
                    </a:lnB>
                  </a:tcPr>
                </a:tc>
                <a:tc>
                  <a:txBody>
                    <a:bodyPr/>
                    <a:lstStyle/>
                    <a:p>
                      <a:r>
                        <a:rPr lang="de-DE" b="1"/>
                        <a:t>AB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AB</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5</a:t>
                      </a:r>
                    </a:p>
                  </a:txBody>
                  <a:tcPr anchor="ctr">
                    <a:lnL>
                      <a:noFill/>
                    </a:lnL>
                    <a:lnR>
                      <a:noFill/>
                    </a:lnR>
                    <a:lnT>
                      <a:noFill/>
                    </a:lnT>
                    <a:lnB>
                      <a:noFill/>
                    </a:lnB>
                  </a:tcPr>
                </a:tc>
                <a:tc>
                  <a:txBody>
                    <a:bodyPr/>
                    <a:lstStyle/>
                    <a:p>
                      <a:r>
                        <a:rPr lang="de-DE" dirty="0"/>
                        <a:t>8</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5</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8</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10" name="TextBox 9"/>
          <p:cNvSpPr txBox="1"/>
          <p:nvPr/>
        </p:nvSpPr>
        <p:spPr>
          <a:xfrm>
            <a:off x="2714704" y="4869160"/>
            <a:ext cx="2123658" cy="369332"/>
          </a:xfrm>
          <a:prstGeom prst="rect">
            <a:avLst/>
          </a:prstGeom>
          <a:noFill/>
        </p:spPr>
        <p:txBody>
          <a:bodyPr wrap="none" rtlCol="0">
            <a:spAutoFit/>
          </a:bodyPr>
          <a:lstStyle/>
          <a:p>
            <a:r>
              <a:rPr lang="en-US" dirty="0" smtClean="0"/>
              <a:t>New Distance matrix</a:t>
            </a:r>
            <a:endParaRPr lang="de-DE" dirty="0"/>
          </a:p>
        </p:txBody>
      </p:sp>
      <p:sp>
        <p:nvSpPr>
          <p:cNvPr id="11" name="Curved Down Arrow 10"/>
          <p:cNvSpPr/>
          <p:nvPr/>
        </p:nvSpPr>
        <p:spPr>
          <a:xfrm rot="3831218">
            <a:off x="4303737" y="394263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Rectangle 13"/>
          <p:cNvSpPr/>
          <p:nvPr/>
        </p:nvSpPr>
        <p:spPr>
          <a:xfrm>
            <a:off x="107503" y="755412"/>
            <a:ext cx="7489869" cy="369332"/>
          </a:xfrm>
          <a:prstGeom prst="rect">
            <a:avLst/>
          </a:prstGeom>
        </p:spPr>
        <p:txBody>
          <a:bodyPr wrap="square">
            <a:spAutoFit/>
          </a:bodyPr>
          <a:lstStyle/>
          <a:p>
            <a:r>
              <a:rPr lang="en-US" dirty="0" smtClean="0"/>
              <a:t>4.   Calculate the distance of all taxa outside of this pair to the new node.</a:t>
            </a:r>
          </a:p>
        </p:txBody>
      </p:sp>
      <p:sp>
        <p:nvSpPr>
          <p:cNvPr id="17" name="TextBox 16"/>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spTree>
    <p:extLst>
      <p:ext uri="{BB962C8B-B14F-4D97-AF65-F5344CB8AC3E}">
        <p14:creationId xmlns:p14="http://schemas.microsoft.com/office/powerpoint/2010/main" val="1382727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08720"/>
            <a:ext cx="8784976" cy="646331"/>
          </a:xfrm>
          <a:prstGeom prst="rect">
            <a:avLst/>
          </a:prstGeom>
        </p:spPr>
        <p:txBody>
          <a:bodyPr wrap="square">
            <a:spAutoFit/>
          </a:bodyPr>
          <a:lstStyle/>
          <a:p>
            <a:pPr marL="342900" indent="-342900">
              <a:buAutoNum type="arabicPeriod" startAt="5"/>
            </a:pPr>
            <a:r>
              <a:rPr lang="en-US" dirty="0" smtClean="0"/>
              <a:t>Start the algorithm again, considering the pair of joined neighbors as a single taxon and </a:t>
            </a:r>
          </a:p>
          <a:p>
            <a:r>
              <a:rPr lang="en-US" dirty="0" smtClean="0"/>
              <a:t>       using the distances calculated in the previous step.</a:t>
            </a:r>
            <a:endParaRPr lang="de-DE" dirty="0"/>
          </a:p>
        </p:txBody>
      </p:sp>
      <p:graphicFrame>
        <p:nvGraphicFramePr>
          <p:cNvPr id="4" name="Table 3"/>
          <p:cNvGraphicFramePr>
            <a:graphicFrameLocks noGrp="1"/>
          </p:cNvGraphicFramePr>
          <p:nvPr>
            <p:extLst>
              <p:ext uri="{D42A27DB-BD31-4B8C-83A1-F6EECF244321}">
                <p14:modId xmlns:p14="http://schemas.microsoft.com/office/powerpoint/2010/main" val="3033828587"/>
              </p:ext>
            </p:extLst>
          </p:nvPr>
        </p:nvGraphicFramePr>
        <p:xfrm>
          <a:off x="1222592" y="1988840"/>
          <a:ext cx="2936144" cy="1463040"/>
        </p:xfrm>
        <a:graphic>
          <a:graphicData uri="http://schemas.openxmlformats.org/drawingml/2006/table">
            <a:tbl>
              <a:tblPr/>
              <a:tblGrid>
                <a:gridCol w="734036"/>
                <a:gridCol w="734036"/>
                <a:gridCol w="734036"/>
                <a:gridCol w="734036"/>
              </a:tblGrid>
              <a:tr h="0">
                <a:tc>
                  <a:txBody>
                    <a:bodyPr/>
                    <a:lstStyle/>
                    <a:p>
                      <a:endParaRPr lang="de-DE" b="1" dirty="0"/>
                    </a:p>
                  </a:txBody>
                  <a:tcPr anchor="ctr">
                    <a:lnL>
                      <a:noFill/>
                    </a:lnL>
                    <a:lnR>
                      <a:noFill/>
                    </a:lnR>
                    <a:lnB>
                      <a:noFill/>
                    </a:lnB>
                  </a:tcPr>
                </a:tc>
                <a:tc>
                  <a:txBody>
                    <a:bodyPr/>
                    <a:lstStyle/>
                    <a:p>
                      <a:r>
                        <a:rPr lang="de-DE" b="1" dirty="0"/>
                        <a:t>AB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AB</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5</a:t>
                      </a:r>
                    </a:p>
                  </a:txBody>
                  <a:tcPr anchor="ctr">
                    <a:lnL>
                      <a:noFill/>
                    </a:lnL>
                    <a:lnR>
                      <a:noFill/>
                    </a:lnR>
                    <a:lnT>
                      <a:noFill/>
                    </a:lnT>
                    <a:lnB>
                      <a:noFill/>
                    </a:lnB>
                  </a:tcPr>
                </a:tc>
                <a:tc>
                  <a:txBody>
                    <a:bodyPr/>
                    <a:lstStyle/>
                    <a:p>
                      <a:r>
                        <a:rPr lang="de-DE" dirty="0"/>
                        <a:t>8</a:t>
                      </a:r>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de-DE"/>
                        <a:t>5</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de-DE"/>
                        <a:t>8</a:t>
                      </a:r>
                    </a:p>
                  </a:txBody>
                  <a:tcPr anchor="ctr">
                    <a:lnL>
                      <a:noFill/>
                    </a:lnL>
                    <a:lnR>
                      <a:noFill/>
                    </a:lnR>
                    <a:lnT>
                      <a:noFill/>
                    </a:lnT>
                    <a:lnB>
                      <a:noFill/>
                    </a:lnB>
                  </a:tcPr>
                </a:tc>
                <a:tc>
                  <a:txBody>
                    <a:bodyPr/>
                    <a:lstStyle/>
                    <a:p>
                      <a:r>
                        <a:rPr lang="de-DE"/>
                        <a:t>7</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5" name="TextBox 4"/>
          <p:cNvSpPr txBox="1"/>
          <p:nvPr/>
        </p:nvSpPr>
        <p:spPr>
          <a:xfrm>
            <a:off x="1493982" y="1628800"/>
            <a:ext cx="2123658" cy="369332"/>
          </a:xfrm>
          <a:prstGeom prst="rect">
            <a:avLst/>
          </a:prstGeom>
          <a:noFill/>
        </p:spPr>
        <p:txBody>
          <a:bodyPr wrap="none" rtlCol="0">
            <a:spAutoFit/>
          </a:bodyPr>
          <a:lstStyle/>
          <a:p>
            <a:r>
              <a:rPr lang="en-US" dirty="0" smtClean="0"/>
              <a:t>New Distance matrix</a:t>
            </a:r>
            <a:endParaRPr lang="de-DE" dirty="0"/>
          </a:p>
        </p:txBody>
      </p:sp>
      <p:cxnSp>
        <p:nvCxnSpPr>
          <p:cNvPr id="6" name="Straight Arrow Connector 5"/>
          <p:cNvCxnSpPr/>
          <p:nvPr/>
        </p:nvCxnSpPr>
        <p:spPr>
          <a:xfrm>
            <a:off x="4498564" y="2564904"/>
            <a:ext cx="8284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35737" y="1628800"/>
            <a:ext cx="1476623" cy="369332"/>
          </a:xfrm>
          <a:prstGeom prst="rect">
            <a:avLst/>
          </a:prstGeom>
          <a:noFill/>
        </p:spPr>
        <p:txBody>
          <a:bodyPr wrap="none" rtlCol="0">
            <a:spAutoFit/>
          </a:bodyPr>
          <a:lstStyle/>
          <a:p>
            <a:r>
              <a:rPr lang="en-US" dirty="0" smtClean="0"/>
              <a:t>New Q matrix</a:t>
            </a:r>
            <a:endParaRPr lang="de-DE" dirty="0"/>
          </a:p>
        </p:txBody>
      </p:sp>
      <p:pic>
        <p:nvPicPr>
          <p:cNvPr id="8" name="Picture 2" descr="Q(i,j)=(r-2)d(i,j)-\sum_{k=1}^r d(i,k) - \sum_{k=1}^r d(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38339"/>
            <a:ext cx="3810000"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9672" y="4302224"/>
            <a:ext cx="4110484" cy="2585323"/>
          </a:xfrm>
          <a:prstGeom prst="rect">
            <a:avLst/>
          </a:prstGeom>
          <a:noFill/>
        </p:spPr>
        <p:txBody>
          <a:bodyPr wrap="none" rtlCol="0">
            <a:spAutoFit/>
          </a:bodyPr>
          <a:lstStyle/>
          <a:p>
            <a:r>
              <a:rPr lang="en-US" dirty="0" smtClean="0"/>
              <a:t>AB-C:  Q(AB,C) = (3-2) * 5 – (5 + 8) – (5+7)</a:t>
            </a:r>
          </a:p>
          <a:p>
            <a:r>
              <a:rPr lang="en-US" dirty="0"/>
              <a:t>	</a:t>
            </a:r>
            <a:r>
              <a:rPr lang="en-US" dirty="0" smtClean="0"/>
              <a:t>         =       5        -    13      -    12</a:t>
            </a:r>
          </a:p>
          <a:p>
            <a:r>
              <a:rPr lang="en-US" dirty="0"/>
              <a:t>	</a:t>
            </a:r>
            <a:r>
              <a:rPr lang="en-US" dirty="0" smtClean="0"/>
              <a:t>         =    -20</a:t>
            </a:r>
          </a:p>
          <a:p>
            <a:endParaRPr lang="en-US" dirty="0"/>
          </a:p>
          <a:p>
            <a:r>
              <a:rPr lang="en-US" dirty="0" smtClean="0"/>
              <a:t>AB-D:  Q(AB,D) = (3-2)*8 – (5 + 8) – (8 + 7)</a:t>
            </a:r>
          </a:p>
          <a:p>
            <a:r>
              <a:rPr lang="en-US" dirty="0"/>
              <a:t>	</a:t>
            </a:r>
            <a:r>
              <a:rPr lang="en-US" dirty="0" smtClean="0"/>
              <a:t>          =     8        -      13    -     15</a:t>
            </a:r>
          </a:p>
          <a:p>
            <a:r>
              <a:rPr lang="en-US" dirty="0"/>
              <a:t>	</a:t>
            </a:r>
            <a:r>
              <a:rPr lang="en-US" dirty="0" smtClean="0"/>
              <a:t>          =    -20</a:t>
            </a:r>
          </a:p>
          <a:p>
            <a:endParaRPr lang="en-US" dirty="0"/>
          </a:p>
          <a:p>
            <a:r>
              <a:rPr lang="en-US" dirty="0" smtClean="0"/>
              <a:t>CD:		…</a:t>
            </a:r>
            <a:endParaRPr lang="de-DE" dirty="0"/>
          </a:p>
        </p:txBody>
      </p:sp>
      <p:sp>
        <p:nvSpPr>
          <p:cNvPr id="10" name="TextBox 9"/>
          <p:cNvSpPr txBox="1"/>
          <p:nvPr/>
        </p:nvSpPr>
        <p:spPr>
          <a:xfrm>
            <a:off x="7051612" y="3429000"/>
            <a:ext cx="1788823" cy="646331"/>
          </a:xfrm>
          <a:prstGeom prst="rect">
            <a:avLst/>
          </a:prstGeom>
          <a:noFill/>
        </p:spPr>
        <p:txBody>
          <a:bodyPr wrap="none" rtlCol="0">
            <a:spAutoFit/>
          </a:bodyPr>
          <a:lstStyle/>
          <a:p>
            <a:r>
              <a:rPr lang="en-US" dirty="0" smtClean="0"/>
              <a:t>r= # taxa: now 3</a:t>
            </a:r>
          </a:p>
          <a:p>
            <a:r>
              <a:rPr lang="en-US" dirty="0" err="1" smtClean="0"/>
              <a:t>i,j</a:t>
            </a:r>
            <a:r>
              <a:rPr lang="en-US" dirty="0" smtClean="0"/>
              <a:t> = taxa (AB,C,D)</a:t>
            </a:r>
          </a:p>
        </p:txBody>
      </p:sp>
      <p:sp>
        <p:nvSpPr>
          <p:cNvPr id="11" name="TextBox 10"/>
          <p:cNvSpPr txBox="1"/>
          <p:nvPr/>
        </p:nvSpPr>
        <p:spPr>
          <a:xfrm>
            <a:off x="4139952" y="4221088"/>
            <a:ext cx="849913" cy="253916"/>
          </a:xfrm>
          <a:prstGeom prst="rect">
            <a:avLst/>
          </a:prstGeom>
          <a:noFill/>
        </p:spPr>
        <p:txBody>
          <a:bodyPr wrap="none" rtlCol="0">
            <a:spAutoFit/>
          </a:bodyPr>
          <a:lstStyle/>
          <a:p>
            <a:r>
              <a:rPr lang="en-US" sz="1050" dirty="0" smtClean="0"/>
              <a:t> AB-C   AB-D</a:t>
            </a:r>
            <a:endParaRPr lang="de-DE" sz="1050" dirty="0"/>
          </a:p>
        </p:txBody>
      </p:sp>
      <p:sp>
        <p:nvSpPr>
          <p:cNvPr id="12" name="TextBox 11"/>
          <p:cNvSpPr txBox="1"/>
          <p:nvPr/>
        </p:nvSpPr>
        <p:spPr>
          <a:xfrm>
            <a:off x="4932040" y="4221088"/>
            <a:ext cx="728084" cy="253916"/>
          </a:xfrm>
          <a:prstGeom prst="rect">
            <a:avLst/>
          </a:prstGeom>
          <a:noFill/>
        </p:spPr>
        <p:txBody>
          <a:bodyPr wrap="none" rtlCol="0">
            <a:spAutoFit/>
          </a:bodyPr>
          <a:lstStyle/>
          <a:p>
            <a:r>
              <a:rPr lang="en-US" sz="1050" dirty="0" smtClean="0"/>
              <a:t> AB-C   CD</a:t>
            </a:r>
            <a:endParaRPr lang="de-DE" sz="1050" dirty="0"/>
          </a:p>
        </p:txBody>
      </p:sp>
      <p:sp>
        <p:nvSpPr>
          <p:cNvPr id="13" name="TextBox 12"/>
          <p:cNvSpPr txBox="1"/>
          <p:nvPr/>
        </p:nvSpPr>
        <p:spPr>
          <a:xfrm>
            <a:off x="3707904" y="4221088"/>
            <a:ext cx="542136" cy="253916"/>
          </a:xfrm>
          <a:prstGeom prst="rect">
            <a:avLst/>
          </a:prstGeom>
          <a:noFill/>
        </p:spPr>
        <p:txBody>
          <a:bodyPr wrap="none" rtlCol="0">
            <a:spAutoFit/>
          </a:bodyPr>
          <a:lstStyle/>
          <a:p>
            <a:r>
              <a:rPr lang="en-US" sz="1050" dirty="0" smtClean="0"/>
              <a:t> AB-C  </a:t>
            </a:r>
            <a:endParaRPr lang="de-DE" sz="1050" dirty="0"/>
          </a:p>
        </p:txBody>
      </p:sp>
      <p:sp>
        <p:nvSpPr>
          <p:cNvPr id="14" name="TextBox 13"/>
          <p:cNvSpPr txBox="1"/>
          <p:nvPr/>
        </p:nvSpPr>
        <p:spPr>
          <a:xfrm>
            <a:off x="4139952" y="5301208"/>
            <a:ext cx="849913" cy="253916"/>
          </a:xfrm>
          <a:prstGeom prst="rect">
            <a:avLst/>
          </a:prstGeom>
          <a:noFill/>
        </p:spPr>
        <p:txBody>
          <a:bodyPr wrap="none" rtlCol="0">
            <a:spAutoFit/>
          </a:bodyPr>
          <a:lstStyle/>
          <a:p>
            <a:r>
              <a:rPr lang="en-US" sz="1050" dirty="0" smtClean="0"/>
              <a:t> AB-C   AB-D</a:t>
            </a:r>
            <a:endParaRPr lang="de-DE" sz="1050" dirty="0"/>
          </a:p>
        </p:txBody>
      </p:sp>
      <p:sp>
        <p:nvSpPr>
          <p:cNvPr id="15" name="TextBox 14"/>
          <p:cNvSpPr txBox="1"/>
          <p:nvPr/>
        </p:nvSpPr>
        <p:spPr>
          <a:xfrm>
            <a:off x="4932040" y="5301208"/>
            <a:ext cx="739305" cy="253916"/>
          </a:xfrm>
          <a:prstGeom prst="rect">
            <a:avLst/>
          </a:prstGeom>
          <a:noFill/>
        </p:spPr>
        <p:txBody>
          <a:bodyPr wrap="none" rtlCol="0">
            <a:spAutoFit/>
          </a:bodyPr>
          <a:lstStyle/>
          <a:p>
            <a:r>
              <a:rPr lang="en-US" sz="1050" dirty="0" smtClean="0"/>
              <a:t> AB-D   CD</a:t>
            </a:r>
            <a:endParaRPr lang="de-DE" sz="1050" dirty="0"/>
          </a:p>
        </p:txBody>
      </p:sp>
      <p:sp>
        <p:nvSpPr>
          <p:cNvPr id="16" name="TextBox 15"/>
          <p:cNvSpPr txBox="1"/>
          <p:nvPr/>
        </p:nvSpPr>
        <p:spPr>
          <a:xfrm>
            <a:off x="3707904" y="5301208"/>
            <a:ext cx="553357" cy="253916"/>
          </a:xfrm>
          <a:prstGeom prst="rect">
            <a:avLst/>
          </a:prstGeom>
          <a:noFill/>
        </p:spPr>
        <p:txBody>
          <a:bodyPr wrap="none" rtlCol="0">
            <a:spAutoFit/>
          </a:bodyPr>
          <a:lstStyle/>
          <a:p>
            <a:r>
              <a:rPr lang="en-US" sz="1050" dirty="0" smtClean="0"/>
              <a:t> AB-D  </a:t>
            </a:r>
            <a:endParaRPr lang="de-DE" sz="1050" dirty="0"/>
          </a:p>
        </p:txBody>
      </p:sp>
      <p:graphicFrame>
        <p:nvGraphicFramePr>
          <p:cNvPr id="17" name="Table 16"/>
          <p:cNvGraphicFramePr>
            <a:graphicFrameLocks noGrp="1"/>
          </p:cNvGraphicFramePr>
          <p:nvPr>
            <p:extLst>
              <p:ext uri="{D42A27DB-BD31-4B8C-83A1-F6EECF244321}">
                <p14:modId xmlns:p14="http://schemas.microsoft.com/office/powerpoint/2010/main" val="18503069"/>
              </p:ext>
            </p:extLst>
          </p:nvPr>
        </p:nvGraphicFramePr>
        <p:xfrm>
          <a:off x="5596296" y="1988840"/>
          <a:ext cx="2936144" cy="1463040"/>
        </p:xfrm>
        <a:graphic>
          <a:graphicData uri="http://schemas.openxmlformats.org/drawingml/2006/table">
            <a:tbl>
              <a:tblPr/>
              <a:tblGrid>
                <a:gridCol w="734036"/>
                <a:gridCol w="734036"/>
                <a:gridCol w="734036"/>
                <a:gridCol w="734036"/>
              </a:tblGrid>
              <a:tr h="0">
                <a:tc>
                  <a:txBody>
                    <a:bodyPr/>
                    <a:lstStyle/>
                    <a:p>
                      <a:endParaRPr lang="de-DE" b="1" dirty="0"/>
                    </a:p>
                  </a:txBody>
                  <a:tcPr anchor="ctr">
                    <a:lnL>
                      <a:noFill/>
                    </a:lnL>
                    <a:lnR>
                      <a:noFill/>
                    </a:lnR>
                    <a:lnB>
                      <a:noFill/>
                    </a:lnB>
                  </a:tcPr>
                </a:tc>
                <a:tc>
                  <a:txBody>
                    <a:bodyPr/>
                    <a:lstStyle/>
                    <a:p>
                      <a:r>
                        <a:rPr lang="de-DE" b="1"/>
                        <a:t>AB</a:t>
                      </a:r>
                    </a:p>
                  </a:txBody>
                  <a:tcPr anchor="ctr">
                    <a:lnL>
                      <a:noFill/>
                    </a:lnL>
                    <a:lnR>
                      <a:noFill/>
                    </a:lnR>
                    <a:lnB>
                      <a:noFill/>
                    </a:lnB>
                  </a:tcPr>
                </a:tc>
                <a:tc>
                  <a:txBody>
                    <a:bodyPr/>
                    <a:lstStyle/>
                    <a:p>
                      <a:r>
                        <a:rPr lang="de-DE" b="1"/>
                        <a:t>C</a:t>
                      </a:r>
                    </a:p>
                  </a:txBody>
                  <a:tcPr anchor="ctr">
                    <a:lnL>
                      <a:noFill/>
                    </a:lnL>
                    <a:lnR>
                      <a:noFill/>
                    </a:lnR>
                    <a:lnB>
                      <a:noFill/>
                    </a:lnB>
                  </a:tcPr>
                </a:tc>
                <a:tc>
                  <a:txBody>
                    <a:bodyPr/>
                    <a:lstStyle/>
                    <a:p>
                      <a:r>
                        <a:rPr lang="de-DE" b="1" dirty="0"/>
                        <a:t>D</a:t>
                      </a:r>
                    </a:p>
                  </a:txBody>
                  <a:tcPr anchor="ctr">
                    <a:lnL>
                      <a:noFill/>
                    </a:lnL>
                    <a:lnR>
                      <a:noFill/>
                    </a:lnR>
                    <a:lnB>
                      <a:noFill/>
                    </a:lnB>
                  </a:tcPr>
                </a:tc>
              </a:tr>
              <a:tr h="0">
                <a:tc>
                  <a:txBody>
                    <a:bodyPr/>
                    <a:lstStyle/>
                    <a:p>
                      <a:r>
                        <a:rPr lang="de-DE" b="1"/>
                        <a:t>AB</a:t>
                      </a:r>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en-US" dirty="0" smtClean="0"/>
                        <a:t>-20</a:t>
                      </a:r>
                      <a:endParaRPr lang="de-DE" dirty="0"/>
                    </a:p>
                  </a:txBody>
                  <a:tcPr anchor="ctr">
                    <a:lnL>
                      <a:noFill/>
                    </a:lnL>
                    <a:lnR>
                      <a:noFill/>
                    </a:lnR>
                    <a:lnT>
                      <a:noFill/>
                    </a:lnT>
                    <a:lnB>
                      <a:noFill/>
                    </a:lnB>
                  </a:tcPr>
                </a:tc>
                <a:tc>
                  <a:txBody>
                    <a:bodyPr/>
                    <a:lstStyle/>
                    <a:p>
                      <a:r>
                        <a:rPr lang="de-DE" dirty="0" smtClean="0"/>
                        <a:t>-20</a:t>
                      </a:r>
                      <a:endParaRPr lang="de-DE" dirty="0"/>
                    </a:p>
                  </a:txBody>
                  <a:tcPr anchor="ctr">
                    <a:lnL>
                      <a:noFill/>
                    </a:lnL>
                    <a:lnR>
                      <a:noFill/>
                    </a:lnR>
                    <a:lnT>
                      <a:noFill/>
                    </a:lnT>
                    <a:lnB>
                      <a:noFill/>
                    </a:lnB>
                  </a:tcPr>
                </a:tc>
              </a:tr>
              <a:tr h="0">
                <a:tc>
                  <a:txBody>
                    <a:bodyPr/>
                    <a:lstStyle/>
                    <a:p>
                      <a:r>
                        <a:rPr lang="de-DE" b="1"/>
                        <a:t>C</a:t>
                      </a:r>
                    </a:p>
                  </a:txBody>
                  <a:tcPr anchor="ctr">
                    <a:lnL>
                      <a:noFill/>
                    </a:lnL>
                    <a:lnR>
                      <a:noFill/>
                    </a:lnR>
                    <a:lnT>
                      <a:noFill/>
                    </a:lnT>
                    <a:lnB>
                      <a:noFill/>
                    </a:lnB>
                  </a:tcPr>
                </a:tc>
                <a:tc>
                  <a:txBody>
                    <a:bodyPr/>
                    <a:lstStyle/>
                    <a:p>
                      <a:r>
                        <a:rPr lang="en-US" dirty="0" smtClean="0"/>
                        <a:t>-20</a:t>
                      </a:r>
                      <a:endParaRPr lang="de-DE" dirty="0"/>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en-US" dirty="0" smtClean="0"/>
                        <a:t>-20</a:t>
                      </a:r>
                      <a:endParaRPr lang="de-DE" dirty="0"/>
                    </a:p>
                  </a:txBody>
                  <a:tcPr anchor="ctr">
                    <a:lnL>
                      <a:noFill/>
                    </a:lnL>
                    <a:lnR>
                      <a:noFill/>
                    </a:lnR>
                    <a:lnT>
                      <a:noFill/>
                    </a:lnT>
                    <a:lnB>
                      <a:noFill/>
                    </a:lnB>
                  </a:tcPr>
                </a:tc>
              </a:tr>
              <a:tr h="0">
                <a:tc>
                  <a:txBody>
                    <a:bodyPr/>
                    <a:lstStyle/>
                    <a:p>
                      <a:r>
                        <a:rPr lang="de-DE" b="1" dirty="0"/>
                        <a:t>D</a:t>
                      </a:r>
                    </a:p>
                  </a:txBody>
                  <a:tcPr anchor="ctr">
                    <a:lnL>
                      <a:noFill/>
                    </a:lnL>
                    <a:lnR>
                      <a:noFill/>
                    </a:lnR>
                    <a:lnT>
                      <a:noFill/>
                    </a:lnT>
                    <a:lnB>
                      <a:noFill/>
                    </a:lnB>
                  </a:tcPr>
                </a:tc>
                <a:tc>
                  <a:txBody>
                    <a:bodyPr/>
                    <a:lstStyle/>
                    <a:p>
                      <a:r>
                        <a:rPr lang="en-US" dirty="0" smtClean="0"/>
                        <a:t>-20</a:t>
                      </a:r>
                      <a:endParaRPr lang="de-DE" dirty="0"/>
                    </a:p>
                  </a:txBody>
                  <a:tcPr anchor="ctr">
                    <a:lnL>
                      <a:noFill/>
                    </a:lnL>
                    <a:lnR>
                      <a:noFill/>
                    </a:lnR>
                    <a:lnT>
                      <a:noFill/>
                    </a:lnT>
                    <a:lnB>
                      <a:noFill/>
                    </a:lnB>
                  </a:tcPr>
                </a:tc>
                <a:tc>
                  <a:txBody>
                    <a:bodyPr/>
                    <a:lstStyle/>
                    <a:p>
                      <a:r>
                        <a:rPr lang="en-US" dirty="0" smtClean="0"/>
                        <a:t>-20</a:t>
                      </a:r>
                      <a:endParaRPr lang="de-DE" dirty="0"/>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18" name="TextBox 17"/>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spTree>
    <p:extLst>
      <p:ext uri="{BB962C8B-B14F-4D97-AF65-F5344CB8AC3E}">
        <p14:creationId xmlns:p14="http://schemas.microsoft.com/office/powerpoint/2010/main" val="268533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1026368"/>
            <a:ext cx="36766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8474" y="44624"/>
            <a:ext cx="9082038" cy="707886"/>
          </a:xfrm>
          <a:prstGeom prst="rect">
            <a:avLst/>
          </a:prstGeom>
          <a:noFill/>
        </p:spPr>
        <p:txBody>
          <a:bodyPr wrap="none" rtlCol="0">
            <a:spAutoFit/>
          </a:bodyPr>
          <a:lstStyle/>
          <a:p>
            <a:r>
              <a:rPr lang="en-US" sz="4000" b="1" dirty="0" smtClean="0"/>
              <a:t>Haeckel’s tree of life: another species tree</a:t>
            </a:r>
            <a:endParaRPr lang="de-DE" sz="4000" b="1" dirty="0"/>
          </a:p>
        </p:txBody>
      </p:sp>
    </p:spTree>
    <p:extLst>
      <p:ext uri="{BB962C8B-B14F-4D97-AF65-F5344CB8AC3E}">
        <p14:creationId xmlns:p14="http://schemas.microsoft.com/office/powerpoint/2010/main" val="3408065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126" y="4437112"/>
            <a:ext cx="8388354" cy="2308324"/>
          </a:xfrm>
          <a:prstGeom prst="rect">
            <a:avLst/>
          </a:prstGeom>
        </p:spPr>
        <p:txBody>
          <a:bodyPr wrap="square">
            <a:spAutoFit/>
          </a:bodyPr>
          <a:lstStyle/>
          <a:p>
            <a:r>
              <a:rPr lang="en-US" dirty="0" smtClean="0"/>
              <a:t>Algorithm produces tree with the shortest total branch length</a:t>
            </a:r>
          </a:p>
          <a:p>
            <a:r>
              <a:rPr lang="en-US" dirty="0" err="1"/>
              <a:t>u</a:t>
            </a:r>
            <a:r>
              <a:rPr lang="en-US" dirty="0" err="1" smtClean="0"/>
              <a:t>nrooted</a:t>
            </a:r>
            <a:r>
              <a:rPr lang="en-US" dirty="0" smtClean="0"/>
              <a:t>, but </a:t>
            </a:r>
            <a:r>
              <a:rPr lang="en-US" dirty="0" err="1" smtClean="0"/>
              <a:t>outgroup</a:t>
            </a:r>
            <a:r>
              <a:rPr lang="en-US" dirty="0" smtClean="0"/>
              <a:t> can be added </a:t>
            </a:r>
          </a:p>
          <a:p>
            <a:r>
              <a:rPr lang="en-US" dirty="0" smtClean="0"/>
              <a:t>root = where the edge of the </a:t>
            </a:r>
            <a:r>
              <a:rPr lang="en-US" dirty="0" err="1" smtClean="0"/>
              <a:t>outgroup</a:t>
            </a:r>
            <a:r>
              <a:rPr lang="en-US" dirty="0" smtClean="0"/>
              <a:t> meets the tree</a:t>
            </a:r>
          </a:p>
          <a:p>
            <a:r>
              <a:rPr lang="en-US" dirty="0" smtClean="0"/>
              <a:t>no molecular clock assumed</a:t>
            </a:r>
          </a:p>
          <a:p>
            <a:r>
              <a:rPr lang="en-US" dirty="0" smtClean="0"/>
              <a:t>uses a greedy algorithm: solve one problem at the time, then the next problems (step-wise adding of the next nodes)</a:t>
            </a:r>
            <a:endParaRPr lang="de-DE" dirty="0" smtClean="0"/>
          </a:p>
          <a:p>
            <a:r>
              <a:rPr lang="en-US" dirty="0" smtClean="0"/>
              <a:t>it's computationally efficient but might not find the optimal tree (but often it finds the optimal tree or something close)</a:t>
            </a:r>
          </a:p>
        </p:txBody>
      </p:sp>
      <p:graphicFrame>
        <p:nvGraphicFramePr>
          <p:cNvPr id="4" name="Table 3"/>
          <p:cNvGraphicFramePr>
            <a:graphicFrameLocks noGrp="1"/>
          </p:cNvGraphicFramePr>
          <p:nvPr>
            <p:extLst>
              <p:ext uri="{D42A27DB-BD31-4B8C-83A1-F6EECF244321}">
                <p14:modId xmlns:p14="http://schemas.microsoft.com/office/powerpoint/2010/main" val="641702583"/>
              </p:ext>
            </p:extLst>
          </p:nvPr>
        </p:nvGraphicFramePr>
        <p:xfrm>
          <a:off x="539552" y="1611640"/>
          <a:ext cx="2202108" cy="1097280"/>
        </p:xfrm>
        <a:graphic>
          <a:graphicData uri="http://schemas.openxmlformats.org/drawingml/2006/table">
            <a:tbl>
              <a:tblPr/>
              <a:tblGrid>
                <a:gridCol w="734036"/>
                <a:gridCol w="734036"/>
                <a:gridCol w="734036"/>
              </a:tblGrid>
              <a:tr h="0">
                <a:tc>
                  <a:txBody>
                    <a:bodyPr/>
                    <a:lstStyle/>
                    <a:p>
                      <a:endParaRPr lang="de-DE" b="1" dirty="0"/>
                    </a:p>
                  </a:txBody>
                  <a:tcPr anchor="ctr">
                    <a:lnL>
                      <a:noFill/>
                    </a:lnL>
                    <a:lnR>
                      <a:noFill/>
                    </a:lnR>
                    <a:lnB>
                      <a:noFill/>
                    </a:lnB>
                  </a:tcPr>
                </a:tc>
                <a:tc>
                  <a:txBody>
                    <a:bodyPr/>
                    <a:lstStyle/>
                    <a:p>
                      <a:r>
                        <a:rPr lang="de-DE" b="1" dirty="0" smtClean="0"/>
                        <a:t>ABC</a:t>
                      </a:r>
                      <a:endParaRPr lang="de-DE" b="1" dirty="0"/>
                    </a:p>
                  </a:txBody>
                  <a:tcPr anchor="ctr">
                    <a:lnL>
                      <a:noFill/>
                    </a:lnL>
                    <a:lnR>
                      <a:noFill/>
                    </a:lnR>
                    <a:lnB>
                      <a:noFill/>
                    </a:lnB>
                  </a:tcPr>
                </a:tc>
                <a:tc>
                  <a:txBody>
                    <a:bodyPr/>
                    <a:lstStyle/>
                    <a:p>
                      <a:r>
                        <a:rPr lang="en-US" b="1" dirty="0" smtClean="0"/>
                        <a:t>D</a:t>
                      </a:r>
                      <a:endParaRPr lang="de-DE" b="1" dirty="0"/>
                    </a:p>
                  </a:txBody>
                  <a:tcPr anchor="ctr">
                    <a:lnL>
                      <a:noFill/>
                    </a:lnL>
                    <a:lnR>
                      <a:noFill/>
                    </a:lnR>
                    <a:lnB>
                      <a:noFill/>
                    </a:lnB>
                  </a:tcPr>
                </a:tc>
              </a:tr>
              <a:tr h="0">
                <a:tc>
                  <a:txBody>
                    <a:bodyPr/>
                    <a:lstStyle/>
                    <a:p>
                      <a:r>
                        <a:rPr lang="de-DE" b="1" dirty="0" smtClean="0"/>
                        <a:t>ABC</a:t>
                      </a:r>
                      <a:endParaRPr lang="de-DE" b="1" dirty="0"/>
                    </a:p>
                  </a:txBody>
                  <a:tcPr anchor="ctr">
                    <a:lnL>
                      <a:noFill/>
                    </a:lnL>
                    <a:lnR>
                      <a:noFill/>
                    </a:lnR>
                    <a:lnT>
                      <a:noFill/>
                    </a:lnT>
                    <a:lnB>
                      <a:noFill/>
                    </a:lnB>
                  </a:tcPr>
                </a:tc>
                <a:tc>
                  <a:txBody>
                    <a:bodyPr/>
                    <a:lstStyle/>
                    <a:p>
                      <a:r>
                        <a:rPr lang="de-DE"/>
                        <a:t>0</a:t>
                      </a:r>
                    </a:p>
                  </a:txBody>
                  <a:tcPr anchor="ctr">
                    <a:lnL>
                      <a:noFill/>
                    </a:lnL>
                    <a:lnR>
                      <a:noFill/>
                    </a:lnR>
                    <a:lnT>
                      <a:noFill/>
                    </a:lnT>
                    <a:lnB>
                      <a:noFill/>
                    </a:lnB>
                  </a:tcPr>
                </a:tc>
                <a:tc>
                  <a:txBody>
                    <a:bodyPr/>
                    <a:lstStyle/>
                    <a:p>
                      <a:r>
                        <a:rPr lang="de-DE" dirty="0"/>
                        <a:t>5</a:t>
                      </a:r>
                    </a:p>
                  </a:txBody>
                  <a:tcPr anchor="ctr">
                    <a:lnL>
                      <a:noFill/>
                    </a:lnL>
                    <a:lnR>
                      <a:noFill/>
                    </a:lnR>
                    <a:lnT>
                      <a:noFill/>
                    </a:lnT>
                    <a:lnB>
                      <a:noFill/>
                    </a:lnB>
                  </a:tcPr>
                </a:tc>
              </a:tr>
              <a:tr h="0">
                <a:tc>
                  <a:txBody>
                    <a:bodyPr/>
                    <a:lstStyle/>
                    <a:p>
                      <a:r>
                        <a:rPr lang="en-US" b="1" dirty="0" smtClean="0"/>
                        <a:t>D</a:t>
                      </a:r>
                      <a:endParaRPr lang="de-DE" b="1" dirty="0"/>
                    </a:p>
                  </a:txBody>
                  <a:tcPr anchor="ctr">
                    <a:lnL>
                      <a:noFill/>
                    </a:lnL>
                    <a:lnR>
                      <a:noFill/>
                    </a:lnR>
                    <a:lnT>
                      <a:noFill/>
                    </a:lnT>
                    <a:lnB>
                      <a:noFill/>
                    </a:lnB>
                  </a:tcPr>
                </a:tc>
                <a:tc>
                  <a:txBody>
                    <a:bodyPr/>
                    <a:lstStyle/>
                    <a:p>
                      <a:r>
                        <a:rPr lang="de-DE"/>
                        <a:t>5</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5" name="TextBox 4"/>
          <p:cNvSpPr txBox="1"/>
          <p:nvPr/>
        </p:nvSpPr>
        <p:spPr>
          <a:xfrm>
            <a:off x="504126" y="1251600"/>
            <a:ext cx="2123658" cy="369332"/>
          </a:xfrm>
          <a:prstGeom prst="rect">
            <a:avLst/>
          </a:prstGeom>
          <a:noFill/>
        </p:spPr>
        <p:txBody>
          <a:bodyPr wrap="none" rtlCol="0">
            <a:spAutoFit/>
          </a:bodyPr>
          <a:lstStyle/>
          <a:p>
            <a:r>
              <a:rPr lang="en-US" dirty="0" smtClean="0"/>
              <a:t>New Distance matrix</a:t>
            </a:r>
            <a:endParaRPr lang="de-DE" dirty="0"/>
          </a:p>
        </p:txBody>
      </p:sp>
      <p:sp>
        <p:nvSpPr>
          <p:cNvPr id="6" name="TextBox 5"/>
          <p:cNvSpPr txBox="1"/>
          <p:nvPr/>
        </p:nvSpPr>
        <p:spPr>
          <a:xfrm>
            <a:off x="504126" y="2887776"/>
            <a:ext cx="2347502" cy="1477328"/>
          </a:xfrm>
          <a:prstGeom prst="rect">
            <a:avLst/>
          </a:prstGeom>
          <a:noFill/>
        </p:spPr>
        <p:txBody>
          <a:bodyPr wrap="none" rtlCol="0">
            <a:spAutoFit/>
          </a:bodyPr>
          <a:lstStyle/>
          <a:p>
            <a:r>
              <a:rPr lang="en-US" dirty="0" smtClean="0"/>
              <a:t>Distance A to AB was 6</a:t>
            </a:r>
          </a:p>
          <a:p>
            <a:r>
              <a:rPr lang="en-US" dirty="0" smtClean="0"/>
              <a:t>Distance B to AB was 1</a:t>
            </a:r>
          </a:p>
          <a:p>
            <a:r>
              <a:rPr lang="en-US" dirty="0" smtClean="0"/>
              <a:t>Distance AB to ABC is 3</a:t>
            </a:r>
          </a:p>
          <a:p>
            <a:r>
              <a:rPr lang="en-US" dirty="0" smtClean="0"/>
              <a:t>Distance C to ABC is 2</a:t>
            </a:r>
          </a:p>
          <a:p>
            <a:r>
              <a:rPr lang="en-US" dirty="0" smtClean="0"/>
              <a:t>Distance D to ABC is 5</a:t>
            </a:r>
            <a:endParaRPr lang="de-DE" dirty="0"/>
          </a:p>
        </p:txBody>
      </p:sp>
      <p:cxnSp>
        <p:nvCxnSpPr>
          <p:cNvPr id="7" name="Straight Connector 6"/>
          <p:cNvCxnSpPr/>
          <p:nvPr/>
        </p:nvCxnSpPr>
        <p:spPr>
          <a:xfrm>
            <a:off x="4860032" y="1340768"/>
            <a:ext cx="1172034" cy="1207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32066" y="256490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184194" y="2204864"/>
            <a:ext cx="425221" cy="3600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84194" y="2564904"/>
            <a:ext cx="781107" cy="720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14125" y="2564904"/>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07912" y="1052736"/>
            <a:ext cx="324128" cy="369332"/>
          </a:xfrm>
          <a:prstGeom prst="rect">
            <a:avLst/>
          </a:prstGeom>
          <a:noFill/>
        </p:spPr>
        <p:txBody>
          <a:bodyPr wrap="none" rtlCol="0">
            <a:spAutoFit/>
          </a:bodyPr>
          <a:lstStyle/>
          <a:p>
            <a:r>
              <a:rPr lang="en-US" b="1" dirty="0" smtClean="0"/>
              <a:t>A</a:t>
            </a:r>
            <a:endParaRPr lang="de-DE" b="1" dirty="0"/>
          </a:p>
        </p:txBody>
      </p:sp>
      <p:sp>
        <p:nvSpPr>
          <p:cNvPr id="13" name="TextBox 12"/>
          <p:cNvSpPr txBox="1"/>
          <p:nvPr/>
        </p:nvSpPr>
        <p:spPr>
          <a:xfrm>
            <a:off x="5462829" y="2708920"/>
            <a:ext cx="314510" cy="369332"/>
          </a:xfrm>
          <a:prstGeom prst="rect">
            <a:avLst/>
          </a:prstGeom>
          <a:noFill/>
        </p:spPr>
        <p:txBody>
          <a:bodyPr wrap="none" rtlCol="0">
            <a:spAutoFit/>
          </a:bodyPr>
          <a:lstStyle/>
          <a:p>
            <a:r>
              <a:rPr lang="en-US" b="1" dirty="0" smtClean="0"/>
              <a:t>B</a:t>
            </a:r>
            <a:endParaRPr lang="de-DE" b="1" dirty="0"/>
          </a:p>
        </p:txBody>
      </p:sp>
      <p:sp>
        <p:nvSpPr>
          <p:cNvPr id="14" name="TextBox 13"/>
          <p:cNvSpPr txBox="1"/>
          <p:nvPr/>
        </p:nvSpPr>
        <p:spPr>
          <a:xfrm>
            <a:off x="7524328" y="1956971"/>
            <a:ext cx="306494" cy="369332"/>
          </a:xfrm>
          <a:prstGeom prst="rect">
            <a:avLst/>
          </a:prstGeom>
          <a:noFill/>
        </p:spPr>
        <p:txBody>
          <a:bodyPr wrap="none" rtlCol="0">
            <a:spAutoFit/>
          </a:bodyPr>
          <a:lstStyle/>
          <a:p>
            <a:r>
              <a:rPr lang="en-US" b="1" dirty="0" smtClean="0"/>
              <a:t>C</a:t>
            </a:r>
            <a:endParaRPr lang="de-DE" b="1" dirty="0"/>
          </a:p>
        </p:txBody>
      </p:sp>
      <p:sp>
        <p:nvSpPr>
          <p:cNvPr id="15" name="TextBox 14"/>
          <p:cNvSpPr txBox="1"/>
          <p:nvPr/>
        </p:nvSpPr>
        <p:spPr>
          <a:xfrm>
            <a:off x="7916380" y="3131676"/>
            <a:ext cx="330540" cy="369332"/>
          </a:xfrm>
          <a:prstGeom prst="rect">
            <a:avLst/>
          </a:prstGeom>
          <a:noFill/>
        </p:spPr>
        <p:txBody>
          <a:bodyPr wrap="none" rtlCol="0">
            <a:spAutoFit/>
          </a:bodyPr>
          <a:lstStyle/>
          <a:p>
            <a:r>
              <a:rPr lang="en-US" b="1" dirty="0" smtClean="0"/>
              <a:t>D</a:t>
            </a:r>
            <a:endParaRPr lang="de-DE" b="1" dirty="0"/>
          </a:p>
        </p:txBody>
      </p:sp>
      <p:sp>
        <p:nvSpPr>
          <p:cNvPr id="16" name="TextBox 15"/>
          <p:cNvSpPr txBox="1"/>
          <p:nvPr/>
        </p:nvSpPr>
        <p:spPr>
          <a:xfrm>
            <a:off x="5850494" y="2614489"/>
            <a:ext cx="253596" cy="253916"/>
          </a:xfrm>
          <a:prstGeom prst="rect">
            <a:avLst/>
          </a:prstGeom>
          <a:noFill/>
        </p:spPr>
        <p:txBody>
          <a:bodyPr wrap="none" rtlCol="0">
            <a:spAutoFit/>
          </a:bodyPr>
          <a:lstStyle/>
          <a:p>
            <a:r>
              <a:rPr lang="en-US" sz="1050" dirty="0" smtClean="0"/>
              <a:t>1</a:t>
            </a:r>
            <a:endParaRPr lang="de-DE" sz="1050" dirty="0"/>
          </a:p>
        </p:txBody>
      </p:sp>
      <p:sp>
        <p:nvSpPr>
          <p:cNvPr id="17" name="TextBox 16"/>
          <p:cNvSpPr txBox="1"/>
          <p:nvPr/>
        </p:nvSpPr>
        <p:spPr>
          <a:xfrm>
            <a:off x="5374490" y="1734924"/>
            <a:ext cx="253596" cy="253916"/>
          </a:xfrm>
          <a:prstGeom prst="rect">
            <a:avLst/>
          </a:prstGeom>
          <a:noFill/>
        </p:spPr>
        <p:txBody>
          <a:bodyPr wrap="none" rtlCol="0">
            <a:spAutoFit/>
          </a:bodyPr>
          <a:lstStyle/>
          <a:p>
            <a:r>
              <a:rPr lang="en-US" sz="1050" dirty="0" smtClean="0"/>
              <a:t>6</a:t>
            </a:r>
            <a:endParaRPr lang="de-DE" sz="1050" dirty="0"/>
          </a:p>
        </p:txBody>
      </p:sp>
      <p:sp>
        <p:nvSpPr>
          <p:cNvPr id="18" name="TextBox 17"/>
          <p:cNvSpPr txBox="1"/>
          <p:nvPr/>
        </p:nvSpPr>
        <p:spPr>
          <a:xfrm>
            <a:off x="7198724" y="2204864"/>
            <a:ext cx="253596" cy="253916"/>
          </a:xfrm>
          <a:prstGeom prst="rect">
            <a:avLst/>
          </a:prstGeom>
          <a:noFill/>
        </p:spPr>
        <p:txBody>
          <a:bodyPr wrap="none" rtlCol="0">
            <a:spAutoFit/>
          </a:bodyPr>
          <a:lstStyle/>
          <a:p>
            <a:r>
              <a:rPr lang="en-US" sz="1050" dirty="0" smtClean="0"/>
              <a:t>2</a:t>
            </a:r>
            <a:endParaRPr lang="de-DE" sz="1050" dirty="0"/>
          </a:p>
        </p:txBody>
      </p:sp>
      <p:sp>
        <p:nvSpPr>
          <p:cNvPr id="19" name="TextBox 18"/>
          <p:cNvSpPr txBox="1"/>
          <p:nvPr/>
        </p:nvSpPr>
        <p:spPr>
          <a:xfrm>
            <a:off x="7414748" y="2887052"/>
            <a:ext cx="253596" cy="253916"/>
          </a:xfrm>
          <a:prstGeom prst="rect">
            <a:avLst/>
          </a:prstGeom>
          <a:noFill/>
        </p:spPr>
        <p:txBody>
          <a:bodyPr wrap="none" rtlCol="0">
            <a:spAutoFit/>
          </a:bodyPr>
          <a:lstStyle/>
          <a:p>
            <a:r>
              <a:rPr lang="en-US" sz="1050" dirty="0" smtClean="0"/>
              <a:t>5</a:t>
            </a:r>
            <a:endParaRPr lang="de-DE" sz="1050" dirty="0"/>
          </a:p>
        </p:txBody>
      </p:sp>
      <p:sp>
        <p:nvSpPr>
          <p:cNvPr id="20" name="TextBox 19"/>
          <p:cNvSpPr txBox="1"/>
          <p:nvPr/>
        </p:nvSpPr>
        <p:spPr>
          <a:xfrm>
            <a:off x="6498550" y="2332978"/>
            <a:ext cx="253596" cy="253916"/>
          </a:xfrm>
          <a:prstGeom prst="rect">
            <a:avLst/>
          </a:prstGeom>
          <a:noFill/>
        </p:spPr>
        <p:txBody>
          <a:bodyPr wrap="none" rtlCol="0">
            <a:spAutoFit/>
          </a:bodyPr>
          <a:lstStyle/>
          <a:p>
            <a:r>
              <a:rPr lang="en-US" sz="1050" dirty="0" smtClean="0"/>
              <a:t>3</a:t>
            </a:r>
            <a:endParaRPr lang="de-DE" sz="1050" dirty="0"/>
          </a:p>
        </p:txBody>
      </p:sp>
      <p:sp>
        <p:nvSpPr>
          <p:cNvPr id="21" name="TextBox 20"/>
          <p:cNvSpPr txBox="1"/>
          <p:nvPr/>
        </p:nvSpPr>
        <p:spPr>
          <a:xfrm>
            <a:off x="5796136" y="2356831"/>
            <a:ext cx="453970" cy="369332"/>
          </a:xfrm>
          <a:prstGeom prst="rect">
            <a:avLst/>
          </a:prstGeom>
          <a:noFill/>
        </p:spPr>
        <p:txBody>
          <a:bodyPr wrap="none" rtlCol="0">
            <a:spAutoFit/>
          </a:bodyPr>
          <a:lstStyle/>
          <a:p>
            <a:r>
              <a:rPr lang="en-US" b="1" dirty="0" smtClean="0"/>
              <a:t>AB</a:t>
            </a:r>
            <a:endParaRPr lang="de-DE" b="1" dirty="0"/>
          </a:p>
        </p:txBody>
      </p:sp>
      <p:sp>
        <p:nvSpPr>
          <p:cNvPr id="26" name="TextBox 25"/>
          <p:cNvSpPr txBox="1"/>
          <p:nvPr/>
        </p:nvSpPr>
        <p:spPr>
          <a:xfrm>
            <a:off x="6854334" y="2348880"/>
            <a:ext cx="575799" cy="369332"/>
          </a:xfrm>
          <a:prstGeom prst="rect">
            <a:avLst/>
          </a:prstGeom>
          <a:noFill/>
        </p:spPr>
        <p:txBody>
          <a:bodyPr wrap="none" rtlCol="0">
            <a:spAutoFit/>
          </a:bodyPr>
          <a:lstStyle/>
          <a:p>
            <a:r>
              <a:rPr lang="en-US" b="1" dirty="0" smtClean="0"/>
              <a:t>ABC</a:t>
            </a:r>
            <a:endParaRPr lang="de-DE" b="1" dirty="0"/>
          </a:p>
        </p:txBody>
      </p:sp>
      <p:sp>
        <p:nvSpPr>
          <p:cNvPr id="29" name="TextBox 28"/>
          <p:cNvSpPr txBox="1"/>
          <p:nvPr/>
        </p:nvSpPr>
        <p:spPr>
          <a:xfrm>
            <a:off x="1763688" y="44624"/>
            <a:ext cx="6095900" cy="769441"/>
          </a:xfrm>
          <a:prstGeom prst="rect">
            <a:avLst/>
          </a:prstGeom>
          <a:noFill/>
        </p:spPr>
        <p:txBody>
          <a:bodyPr wrap="none" rtlCol="0">
            <a:spAutoFit/>
          </a:bodyPr>
          <a:lstStyle/>
          <a:p>
            <a:r>
              <a:rPr lang="en-US" sz="4400" b="1" dirty="0" smtClean="0"/>
              <a:t>Neighbor-joining method</a:t>
            </a:r>
            <a:endParaRPr lang="de-DE" sz="4400" b="1" dirty="0"/>
          </a:p>
        </p:txBody>
      </p:sp>
      <p:sp>
        <p:nvSpPr>
          <p:cNvPr id="30" name="TextBox 29"/>
          <p:cNvSpPr txBox="1"/>
          <p:nvPr/>
        </p:nvSpPr>
        <p:spPr>
          <a:xfrm>
            <a:off x="504126" y="764704"/>
            <a:ext cx="1291700" cy="369332"/>
          </a:xfrm>
          <a:prstGeom prst="rect">
            <a:avLst/>
          </a:prstGeom>
          <a:noFill/>
        </p:spPr>
        <p:txBody>
          <a:bodyPr wrap="none" rtlCol="0">
            <a:spAutoFit/>
          </a:bodyPr>
          <a:lstStyle/>
          <a:p>
            <a:r>
              <a:rPr lang="en-US" dirty="0" smtClean="0"/>
              <a:t>Join C to AB</a:t>
            </a:r>
            <a:endParaRPr lang="de-DE" dirty="0"/>
          </a:p>
        </p:txBody>
      </p:sp>
    </p:spTree>
    <p:extLst>
      <p:ext uri="{BB962C8B-B14F-4D97-AF65-F5344CB8AC3E}">
        <p14:creationId xmlns:p14="http://schemas.microsoft.com/office/powerpoint/2010/main" val="2550991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948" y="836712"/>
            <a:ext cx="2661562" cy="461665"/>
          </a:xfrm>
          <a:prstGeom prst="rect">
            <a:avLst/>
          </a:prstGeom>
          <a:noFill/>
        </p:spPr>
        <p:txBody>
          <a:bodyPr wrap="none" rtlCol="0">
            <a:spAutoFit/>
          </a:bodyPr>
          <a:lstStyle/>
          <a:p>
            <a:r>
              <a:rPr lang="en-US" sz="2400" b="1" u="sng" dirty="0" smtClean="0"/>
              <a:t>Clustering methods</a:t>
            </a:r>
            <a:endParaRPr lang="de-DE" sz="2400" b="1" u="sng" dirty="0"/>
          </a:p>
        </p:txBody>
      </p:sp>
      <p:sp>
        <p:nvSpPr>
          <p:cNvPr id="3" name="TextBox 2"/>
          <p:cNvSpPr txBox="1"/>
          <p:nvPr/>
        </p:nvSpPr>
        <p:spPr>
          <a:xfrm>
            <a:off x="5943578" y="836712"/>
            <a:ext cx="2523255" cy="461665"/>
          </a:xfrm>
          <a:prstGeom prst="rect">
            <a:avLst/>
          </a:prstGeom>
          <a:noFill/>
        </p:spPr>
        <p:txBody>
          <a:bodyPr wrap="none" rtlCol="0">
            <a:spAutoFit/>
          </a:bodyPr>
          <a:lstStyle/>
          <a:p>
            <a:r>
              <a:rPr lang="en-US" sz="2400" b="1" u="sng" dirty="0" smtClean="0"/>
              <a:t>Optimality criteria</a:t>
            </a:r>
            <a:endParaRPr lang="de-DE" sz="2400" b="1" u="sng" dirty="0"/>
          </a:p>
        </p:txBody>
      </p:sp>
      <p:sp>
        <p:nvSpPr>
          <p:cNvPr id="4" name="TextBox 3"/>
          <p:cNvSpPr txBox="1"/>
          <p:nvPr/>
        </p:nvSpPr>
        <p:spPr>
          <a:xfrm>
            <a:off x="323529" y="1700808"/>
            <a:ext cx="3600400" cy="4801314"/>
          </a:xfrm>
          <a:prstGeom prst="rect">
            <a:avLst/>
          </a:prstGeom>
          <a:noFill/>
        </p:spPr>
        <p:txBody>
          <a:bodyPr wrap="square" rtlCol="0">
            <a:spAutoFit/>
          </a:bodyPr>
          <a:lstStyle/>
          <a:p>
            <a:r>
              <a:rPr lang="en-US" dirty="0" smtClean="0"/>
              <a:t>Start with three species</a:t>
            </a:r>
          </a:p>
          <a:p>
            <a:r>
              <a:rPr lang="en-US" dirty="0" smtClean="0"/>
              <a:t>Add the others in a step-wise fashion</a:t>
            </a:r>
          </a:p>
          <a:p>
            <a:endParaRPr lang="en-US" dirty="0"/>
          </a:p>
          <a:p>
            <a:r>
              <a:rPr lang="en-US" dirty="0" smtClean="0"/>
              <a:t>Easy to implement</a:t>
            </a:r>
          </a:p>
          <a:p>
            <a:r>
              <a:rPr lang="en-US" dirty="0" smtClean="0"/>
              <a:t>Fast, good for large datasets</a:t>
            </a:r>
          </a:p>
          <a:p>
            <a:r>
              <a:rPr lang="en-US" dirty="0" smtClean="0"/>
              <a:t>Produce only one tree</a:t>
            </a:r>
          </a:p>
          <a:p>
            <a:endParaRPr lang="en-US" dirty="0"/>
          </a:p>
          <a:p>
            <a:r>
              <a:rPr lang="en-US" dirty="0" smtClean="0"/>
              <a:t>Not possible to evaluate the resulting trees compared to alternatives</a:t>
            </a:r>
          </a:p>
          <a:p>
            <a:endParaRPr lang="en-US" dirty="0"/>
          </a:p>
          <a:p>
            <a:r>
              <a:rPr lang="en-US" dirty="0" smtClean="0"/>
              <a:t>Information about which sites contribute to branch length missing</a:t>
            </a:r>
          </a:p>
          <a:p>
            <a:endParaRPr lang="en-US" dirty="0" smtClean="0"/>
          </a:p>
          <a:p>
            <a:endParaRPr lang="en-US" dirty="0" smtClean="0"/>
          </a:p>
          <a:p>
            <a:r>
              <a:rPr lang="en-US" dirty="0" smtClean="0"/>
              <a:t>e.g. Neighbor-joining tree</a:t>
            </a:r>
            <a:endParaRPr lang="de-DE" dirty="0"/>
          </a:p>
        </p:txBody>
      </p:sp>
      <p:sp>
        <p:nvSpPr>
          <p:cNvPr id="5" name="TextBox 4"/>
          <p:cNvSpPr txBox="1"/>
          <p:nvPr/>
        </p:nvSpPr>
        <p:spPr>
          <a:xfrm>
            <a:off x="5652120" y="1700808"/>
            <a:ext cx="3106171" cy="4801314"/>
          </a:xfrm>
          <a:prstGeom prst="rect">
            <a:avLst/>
          </a:prstGeom>
          <a:noFill/>
        </p:spPr>
        <p:txBody>
          <a:bodyPr wrap="square" rtlCol="0">
            <a:spAutoFit/>
          </a:bodyPr>
          <a:lstStyle/>
          <a:p>
            <a:r>
              <a:rPr lang="en-US" dirty="0" smtClean="0"/>
              <a:t>Make all possible trees</a:t>
            </a:r>
          </a:p>
          <a:p>
            <a:endParaRPr lang="en-US" dirty="0" smtClean="0"/>
          </a:p>
          <a:p>
            <a:r>
              <a:rPr lang="en-US" dirty="0" smtClean="0"/>
              <a:t>Evaluate (score) trees to find the tree that best explains the data = the tree with the fewest number of evolutionary steps</a:t>
            </a:r>
          </a:p>
          <a:p>
            <a:endParaRPr lang="en-US" dirty="0"/>
          </a:p>
          <a:p>
            <a:r>
              <a:rPr lang="en-US" dirty="0" smtClean="0"/>
              <a:t>Computationally intense</a:t>
            </a:r>
          </a:p>
          <a:p>
            <a:endParaRPr lang="en-US" dirty="0"/>
          </a:p>
          <a:p>
            <a:r>
              <a:rPr lang="en-US" dirty="0" smtClean="0"/>
              <a:t>Provides information about which sites contribute to branch length missing</a:t>
            </a:r>
          </a:p>
          <a:p>
            <a:endParaRPr lang="en-US" dirty="0" smtClean="0"/>
          </a:p>
          <a:p>
            <a:endParaRPr lang="en-US" dirty="0"/>
          </a:p>
          <a:p>
            <a:endParaRPr lang="en-US" dirty="0"/>
          </a:p>
          <a:p>
            <a:r>
              <a:rPr lang="en-US" dirty="0" smtClean="0"/>
              <a:t>e.g. Maximum Parsimony tree</a:t>
            </a:r>
          </a:p>
          <a:p>
            <a:r>
              <a:rPr lang="en-US" dirty="0" smtClean="0"/>
              <a:t>Maximum Likelihood</a:t>
            </a:r>
            <a:endParaRPr lang="de-DE" dirty="0"/>
          </a:p>
        </p:txBody>
      </p:sp>
      <p:sp>
        <p:nvSpPr>
          <p:cNvPr id="6" name="TextBox 5"/>
          <p:cNvSpPr txBox="1"/>
          <p:nvPr/>
        </p:nvSpPr>
        <p:spPr>
          <a:xfrm>
            <a:off x="2189072" y="54648"/>
            <a:ext cx="4471160" cy="646331"/>
          </a:xfrm>
          <a:prstGeom prst="rect">
            <a:avLst/>
          </a:prstGeom>
          <a:noFill/>
        </p:spPr>
        <p:txBody>
          <a:bodyPr wrap="none" rtlCol="0">
            <a:spAutoFit/>
          </a:bodyPr>
          <a:lstStyle/>
          <a:p>
            <a:r>
              <a:rPr lang="en-US" sz="3600" b="1" dirty="0" smtClean="0"/>
              <a:t>Tree building methods</a:t>
            </a:r>
            <a:endParaRPr lang="de-DE" sz="3600" b="1" dirty="0"/>
          </a:p>
        </p:txBody>
      </p:sp>
    </p:spTree>
    <p:extLst>
      <p:ext uri="{BB962C8B-B14F-4D97-AF65-F5344CB8AC3E}">
        <p14:creationId xmlns:p14="http://schemas.microsoft.com/office/powerpoint/2010/main" val="1663853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
        <p:nvSpPr>
          <p:cNvPr id="3" name="Rectangle 2"/>
          <p:cNvSpPr/>
          <p:nvPr/>
        </p:nvSpPr>
        <p:spPr>
          <a:xfrm>
            <a:off x="237866" y="836712"/>
            <a:ext cx="8640960" cy="1477328"/>
          </a:xfrm>
          <a:prstGeom prst="rect">
            <a:avLst/>
          </a:prstGeom>
        </p:spPr>
        <p:txBody>
          <a:bodyPr wrap="square">
            <a:spAutoFit/>
          </a:bodyPr>
          <a:lstStyle/>
          <a:p>
            <a:r>
              <a:rPr lang="en-US" b="1" dirty="0"/>
              <a:t>M</a:t>
            </a:r>
            <a:r>
              <a:rPr lang="en-US" b="1" dirty="0" smtClean="0"/>
              <a:t>ethod:</a:t>
            </a:r>
            <a:r>
              <a:rPr lang="en-US" dirty="0" smtClean="0"/>
              <a:t> </a:t>
            </a:r>
          </a:p>
          <a:p>
            <a:r>
              <a:rPr lang="en-US" dirty="0" smtClean="0"/>
              <a:t>1. Make all possible trees</a:t>
            </a:r>
          </a:p>
          <a:p>
            <a:r>
              <a:rPr lang="en-US" dirty="0" smtClean="0"/>
              <a:t>2. Score them by the total number of character state changes required (= "evolutionary steps") to explain distribution of each character</a:t>
            </a:r>
          </a:p>
          <a:p>
            <a:r>
              <a:rPr lang="en-US" dirty="0" smtClean="0"/>
              <a:t>3. Pick the tree that infers the least steps/number of changes = the most parsimonious</a:t>
            </a:r>
          </a:p>
        </p:txBody>
      </p:sp>
      <p:cxnSp>
        <p:nvCxnSpPr>
          <p:cNvPr id="28" name="Straight Connector 27"/>
          <p:cNvCxnSpPr/>
          <p:nvPr/>
        </p:nvCxnSpPr>
        <p:spPr>
          <a:xfrm>
            <a:off x="2053258" y="5424229"/>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05386" y="5136197"/>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05386" y="5424229"/>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735317" y="5424229"/>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75656" y="4869160"/>
            <a:ext cx="324128" cy="369332"/>
          </a:xfrm>
          <a:prstGeom prst="rect">
            <a:avLst/>
          </a:prstGeom>
          <a:noFill/>
        </p:spPr>
        <p:txBody>
          <a:bodyPr wrap="none" rtlCol="0">
            <a:spAutoFit/>
          </a:bodyPr>
          <a:lstStyle/>
          <a:p>
            <a:r>
              <a:rPr lang="en-US" b="1" dirty="0" smtClean="0"/>
              <a:t>A</a:t>
            </a:r>
            <a:endParaRPr lang="de-DE" b="1" dirty="0"/>
          </a:p>
        </p:txBody>
      </p:sp>
      <p:sp>
        <p:nvSpPr>
          <p:cNvPr id="33" name="TextBox 32"/>
          <p:cNvSpPr txBox="1"/>
          <p:nvPr/>
        </p:nvSpPr>
        <p:spPr>
          <a:xfrm>
            <a:off x="1484021" y="5568245"/>
            <a:ext cx="324128" cy="369332"/>
          </a:xfrm>
          <a:prstGeom prst="rect">
            <a:avLst/>
          </a:prstGeom>
          <a:noFill/>
        </p:spPr>
        <p:txBody>
          <a:bodyPr wrap="none" rtlCol="0">
            <a:spAutoFit/>
          </a:bodyPr>
          <a:lstStyle/>
          <a:p>
            <a:r>
              <a:rPr lang="en-US" b="1" dirty="0" smtClean="0"/>
              <a:t>A</a:t>
            </a:r>
            <a:endParaRPr lang="de-DE" b="1" dirty="0"/>
          </a:p>
        </p:txBody>
      </p:sp>
      <p:sp>
        <p:nvSpPr>
          <p:cNvPr id="34" name="TextBox 33"/>
          <p:cNvSpPr txBox="1"/>
          <p:nvPr/>
        </p:nvSpPr>
        <p:spPr>
          <a:xfrm>
            <a:off x="3493418" y="4848165"/>
            <a:ext cx="332142" cy="369332"/>
          </a:xfrm>
          <a:prstGeom prst="rect">
            <a:avLst/>
          </a:prstGeom>
          <a:noFill/>
        </p:spPr>
        <p:txBody>
          <a:bodyPr wrap="none" rtlCol="0">
            <a:spAutoFit/>
          </a:bodyPr>
          <a:lstStyle/>
          <a:p>
            <a:r>
              <a:rPr lang="en-US" b="1" dirty="0" smtClean="0"/>
              <a:t>G</a:t>
            </a:r>
            <a:endParaRPr lang="de-DE" b="1" dirty="0"/>
          </a:p>
        </p:txBody>
      </p:sp>
      <p:sp>
        <p:nvSpPr>
          <p:cNvPr id="35" name="TextBox 34"/>
          <p:cNvSpPr txBox="1"/>
          <p:nvPr/>
        </p:nvSpPr>
        <p:spPr>
          <a:xfrm>
            <a:off x="3479764" y="5568245"/>
            <a:ext cx="332142" cy="369332"/>
          </a:xfrm>
          <a:prstGeom prst="rect">
            <a:avLst/>
          </a:prstGeom>
          <a:noFill/>
        </p:spPr>
        <p:txBody>
          <a:bodyPr wrap="none" rtlCol="0">
            <a:spAutoFit/>
          </a:bodyPr>
          <a:lstStyle/>
          <a:p>
            <a:r>
              <a:rPr lang="en-US" b="1" dirty="0" smtClean="0"/>
              <a:t>G</a:t>
            </a:r>
            <a:endParaRPr lang="de-DE" b="1" dirty="0"/>
          </a:p>
        </p:txBody>
      </p:sp>
      <p:cxnSp>
        <p:nvCxnSpPr>
          <p:cNvPr id="42" name="Straight Connector 41"/>
          <p:cNvCxnSpPr/>
          <p:nvPr/>
        </p:nvCxnSpPr>
        <p:spPr>
          <a:xfrm>
            <a:off x="2627784" y="5344270"/>
            <a:ext cx="0" cy="18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44356" y="5435932"/>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596484" y="5147900"/>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96484" y="5435932"/>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126415" y="5435932"/>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88561" y="5179258"/>
            <a:ext cx="125581" cy="11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719180" y="5539298"/>
            <a:ext cx="125581" cy="11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711229" y="5221249"/>
            <a:ext cx="125581" cy="13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228332" y="5517232"/>
            <a:ext cx="125581" cy="13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088512" y="5348022"/>
            <a:ext cx="0" cy="18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733779" y="5148067"/>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37866" y="4149080"/>
            <a:ext cx="6239850" cy="584775"/>
          </a:xfrm>
          <a:prstGeom prst="rect">
            <a:avLst/>
          </a:prstGeom>
          <a:noFill/>
        </p:spPr>
        <p:txBody>
          <a:bodyPr wrap="none" rtlCol="0">
            <a:spAutoFit/>
          </a:bodyPr>
          <a:lstStyle/>
          <a:p>
            <a:r>
              <a:rPr lang="en-US" dirty="0" smtClean="0"/>
              <a:t>For the first site:</a:t>
            </a:r>
          </a:p>
          <a:p>
            <a:r>
              <a:rPr lang="en-US" sz="1400" dirty="0" smtClean="0"/>
              <a:t>(two examples of what the ancestral version (internal node) could have looked like)</a:t>
            </a:r>
            <a:endParaRPr lang="de-DE" sz="1400" dirty="0"/>
          </a:p>
        </p:txBody>
      </p:sp>
      <p:sp>
        <p:nvSpPr>
          <p:cNvPr id="101" name="TextBox 100"/>
          <p:cNvSpPr txBox="1"/>
          <p:nvPr/>
        </p:nvSpPr>
        <p:spPr>
          <a:xfrm>
            <a:off x="1871608" y="5219908"/>
            <a:ext cx="324128" cy="369332"/>
          </a:xfrm>
          <a:prstGeom prst="rect">
            <a:avLst/>
          </a:prstGeom>
          <a:noFill/>
        </p:spPr>
        <p:txBody>
          <a:bodyPr wrap="none" rtlCol="0">
            <a:spAutoFit/>
          </a:bodyPr>
          <a:lstStyle/>
          <a:p>
            <a:r>
              <a:rPr lang="en-US" b="1" dirty="0" smtClean="0"/>
              <a:t>A</a:t>
            </a:r>
            <a:endParaRPr lang="de-DE" b="1" dirty="0"/>
          </a:p>
        </p:txBody>
      </p:sp>
      <p:sp>
        <p:nvSpPr>
          <p:cNvPr id="102" name="TextBox 101"/>
          <p:cNvSpPr txBox="1"/>
          <p:nvPr/>
        </p:nvSpPr>
        <p:spPr>
          <a:xfrm>
            <a:off x="3059832" y="5219908"/>
            <a:ext cx="332142" cy="369332"/>
          </a:xfrm>
          <a:prstGeom prst="rect">
            <a:avLst/>
          </a:prstGeom>
          <a:noFill/>
        </p:spPr>
        <p:txBody>
          <a:bodyPr wrap="none" rtlCol="0">
            <a:spAutoFit/>
          </a:bodyPr>
          <a:lstStyle/>
          <a:p>
            <a:r>
              <a:rPr lang="en-US" b="1" dirty="0" smtClean="0"/>
              <a:t>G</a:t>
            </a:r>
            <a:endParaRPr lang="de-DE" b="1" dirty="0"/>
          </a:p>
        </p:txBody>
      </p:sp>
      <p:sp>
        <p:nvSpPr>
          <p:cNvPr id="103" name="TextBox 102"/>
          <p:cNvSpPr txBox="1"/>
          <p:nvPr/>
        </p:nvSpPr>
        <p:spPr>
          <a:xfrm>
            <a:off x="1323483" y="6021288"/>
            <a:ext cx="2611677" cy="646331"/>
          </a:xfrm>
          <a:prstGeom prst="rect">
            <a:avLst/>
          </a:prstGeom>
          <a:noFill/>
        </p:spPr>
        <p:txBody>
          <a:bodyPr wrap="none" rtlCol="0">
            <a:spAutoFit/>
          </a:bodyPr>
          <a:lstStyle/>
          <a:p>
            <a:r>
              <a:rPr lang="en-US" dirty="0" smtClean="0"/>
              <a:t>Only one change required</a:t>
            </a:r>
          </a:p>
          <a:p>
            <a:r>
              <a:rPr lang="en-US" dirty="0" smtClean="0"/>
              <a:t>= more parsimonious</a:t>
            </a:r>
            <a:endParaRPr lang="de-DE" dirty="0"/>
          </a:p>
        </p:txBody>
      </p:sp>
      <p:sp>
        <p:nvSpPr>
          <p:cNvPr id="106" name="TextBox 105"/>
          <p:cNvSpPr txBox="1"/>
          <p:nvPr/>
        </p:nvSpPr>
        <p:spPr>
          <a:xfrm>
            <a:off x="5894504" y="4872912"/>
            <a:ext cx="324128" cy="369332"/>
          </a:xfrm>
          <a:prstGeom prst="rect">
            <a:avLst/>
          </a:prstGeom>
          <a:noFill/>
        </p:spPr>
        <p:txBody>
          <a:bodyPr wrap="none" rtlCol="0">
            <a:spAutoFit/>
          </a:bodyPr>
          <a:lstStyle/>
          <a:p>
            <a:r>
              <a:rPr lang="en-US" b="1" dirty="0" smtClean="0"/>
              <a:t>A</a:t>
            </a:r>
            <a:endParaRPr lang="de-DE" b="1" dirty="0"/>
          </a:p>
        </p:txBody>
      </p:sp>
      <p:sp>
        <p:nvSpPr>
          <p:cNvPr id="107" name="TextBox 106"/>
          <p:cNvSpPr txBox="1"/>
          <p:nvPr/>
        </p:nvSpPr>
        <p:spPr>
          <a:xfrm>
            <a:off x="5902869" y="5571997"/>
            <a:ext cx="324128" cy="369332"/>
          </a:xfrm>
          <a:prstGeom prst="rect">
            <a:avLst/>
          </a:prstGeom>
          <a:noFill/>
        </p:spPr>
        <p:txBody>
          <a:bodyPr wrap="none" rtlCol="0">
            <a:spAutoFit/>
          </a:bodyPr>
          <a:lstStyle/>
          <a:p>
            <a:r>
              <a:rPr lang="en-US" b="1" dirty="0" smtClean="0"/>
              <a:t>A</a:t>
            </a:r>
            <a:endParaRPr lang="de-DE" b="1" dirty="0"/>
          </a:p>
        </p:txBody>
      </p:sp>
      <p:sp>
        <p:nvSpPr>
          <p:cNvPr id="108" name="TextBox 107"/>
          <p:cNvSpPr txBox="1"/>
          <p:nvPr/>
        </p:nvSpPr>
        <p:spPr>
          <a:xfrm>
            <a:off x="7912266" y="4851917"/>
            <a:ext cx="332142" cy="369332"/>
          </a:xfrm>
          <a:prstGeom prst="rect">
            <a:avLst/>
          </a:prstGeom>
          <a:noFill/>
        </p:spPr>
        <p:txBody>
          <a:bodyPr wrap="none" rtlCol="0">
            <a:spAutoFit/>
          </a:bodyPr>
          <a:lstStyle/>
          <a:p>
            <a:r>
              <a:rPr lang="en-US" b="1" dirty="0" smtClean="0"/>
              <a:t>G</a:t>
            </a:r>
            <a:endParaRPr lang="de-DE" b="1" dirty="0"/>
          </a:p>
        </p:txBody>
      </p:sp>
      <p:sp>
        <p:nvSpPr>
          <p:cNvPr id="109" name="TextBox 108"/>
          <p:cNvSpPr txBox="1"/>
          <p:nvPr/>
        </p:nvSpPr>
        <p:spPr>
          <a:xfrm>
            <a:off x="7898612" y="5571997"/>
            <a:ext cx="332142" cy="369332"/>
          </a:xfrm>
          <a:prstGeom prst="rect">
            <a:avLst/>
          </a:prstGeom>
          <a:noFill/>
        </p:spPr>
        <p:txBody>
          <a:bodyPr wrap="none" rtlCol="0">
            <a:spAutoFit/>
          </a:bodyPr>
          <a:lstStyle/>
          <a:p>
            <a:r>
              <a:rPr lang="en-US" b="1" dirty="0" smtClean="0"/>
              <a:t>G</a:t>
            </a:r>
            <a:endParaRPr lang="de-DE" b="1" dirty="0"/>
          </a:p>
        </p:txBody>
      </p:sp>
      <p:cxnSp>
        <p:nvCxnSpPr>
          <p:cNvPr id="110" name="Straight Connector 109"/>
          <p:cNvCxnSpPr/>
          <p:nvPr/>
        </p:nvCxnSpPr>
        <p:spPr>
          <a:xfrm>
            <a:off x="6152627" y="5151819"/>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290456" y="5223660"/>
            <a:ext cx="332142" cy="369332"/>
          </a:xfrm>
          <a:prstGeom prst="rect">
            <a:avLst/>
          </a:prstGeom>
          <a:noFill/>
        </p:spPr>
        <p:txBody>
          <a:bodyPr wrap="none" rtlCol="0">
            <a:spAutoFit/>
          </a:bodyPr>
          <a:lstStyle/>
          <a:p>
            <a:r>
              <a:rPr lang="en-US" b="1" dirty="0" smtClean="0"/>
              <a:t>G</a:t>
            </a:r>
            <a:endParaRPr lang="de-DE" b="1" dirty="0"/>
          </a:p>
        </p:txBody>
      </p:sp>
      <p:sp>
        <p:nvSpPr>
          <p:cNvPr id="112" name="TextBox 111"/>
          <p:cNvSpPr txBox="1"/>
          <p:nvPr/>
        </p:nvSpPr>
        <p:spPr>
          <a:xfrm>
            <a:off x="7478680" y="5223660"/>
            <a:ext cx="324128" cy="369332"/>
          </a:xfrm>
          <a:prstGeom prst="rect">
            <a:avLst/>
          </a:prstGeom>
          <a:noFill/>
        </p:spPr>
        <p:txBody>
          <a:bodyPr wrap="none" rtlCol="0">
            <a:spAutoFit/>
          </a:bodyPr>
          <a:lstStyle/>
          <a:p>
            <a:r>
              <a:rPr lang="en-US" b="1" dirty="0" smtClean="0"/>
              <a:t>A</a:t>
            </a:r>
            <a:endParaRPr lang="de-DE" b="1" dirty="0"/>
          </a:p>
        </p:txBody>
      </p:sp>
      <p:sp>
        <p:nvSpPr>
          <p:cNvPr id="113" name="TextBox 112"/>
          <p:cNvSpPr txBox="1"/>
          <p:nvPr/>
        </p:nvSpPr>
        <p:spPr>
          <a:xfrm>
            <a:off x="5920763" y="6021288"/>
            <a:ext cx="2144561" cy="369332"/>
          </a:xfrm>
          <a:prstGeom prst="rect">
            <a:avLst/>
          </a:prstGeom>
          <a:noFill/>
        </p:spPr>
        <p:txBody>
          <a:bodyPr wrap="none" rtlCol="0">
            <a:spAutoFit/>
          </a:bodyPr>
          <a:lstStyle/>
          <a:p>
            <a:r>
              <a:rPr lang="en-US" dirty="0" smtClean="0"/>
              <a:t>Five change required</a:t>
            </a:r>
            <a:endParaRPr lang="de-DE" dirty="0"/>
          </a:p>
        </p:txBody>
      </p:sp>
      <p:grpSp>
        <p:nvGrpSpPr>
          <p:cNvPr id="135" name="Group 134"/>
          <p:cNvGrpSpPr/>
          <p:nvPr/>
        </p:nvGrpSpPr>
        <p:grpSpPr>
          <a:xfrm>
            <a:off x="660662" y="2489469"/>
            <a:ext cx="7894768" cy="1587603"/>
            <a:chOff x="660662" y="2489469"/>
            <a:chExt cx="7894768" cy="1587603"/>
          </a:xfrm>
        </p:grpSpPr>
        <p:cxnSp>
          <p:nvCxnSpPr>
            <p:cNvPr id="51" name="Straight Connector 50"/>
            <p:cNvCxnSpPr/>
            <p:nvPr/>
          </p:nvCxnSpPr>
          <p:spPr>
            <a:xfrm>
              <a:off x="3780060" y="3394966"/>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940139" y="3106934"/>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188" y="339496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470070" y="339496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18774" y="2852936"/>
              <a:ext cx="301686" cy="369332"/>
            </a:xfrm>
            <a:prstGeom prst="rect">
              <a:avLst/>
            </a:prstGeom>
            <a:noFill/>
          </p:spPr>
          <p:txBody>
            <a:bodyPr wrap="none" rtlCol="0">
              <a:spAutoFit/>
            </a:bodyPr>
            <a:lstStyle/>
            <a:p>
              <a:r>
                <a:rPr lang="en-US" b="1" dirty="0" smtClean="0"/>
                <a:t>1</a:t>
              </a:r>
              <a:endParaRPr lang="de-DE" b="1" dirty="0"/>
            </a:p>
          </p:txBody>
        </p:sp>
        <p:sp>
          <p:nvSpPr>
            <p:cNvPr id="56" name="TextBox 55"/>
            <p:cNvSpPr txBox="1"/>
            <p:nvPr/>
          </p:nvSpPr>
          <p:spPr>
            <a:xfrm>
              <a:off x="3218774" y="3538982"/>
              <a:ext cx="301686" cy="369332"/>
            </a:xfrm>
            <a:prstGeom prst="rect">
              <a:avLst/>
            </a:prstGeom>
            <a:noFill/>
          </p:spPr>
          <p:txBody>
            <a:bodyPr wrap="none" rtlCol="0">
              <a:spAutoFit/>
            </a:bodyPr>
            <a:lstStyle/>
            <a:p>
              <a:r>
                <a:rPr lang="en-US" b="1" dirty="0" smtClean="0"/>
                <a:t>2</a:t>
              </a:r>
              <a:endParaRPr lang="de-DE" b="1" dirty="0"/>
            </a:p>
          </p:txBody>
        </p:sp>
        <p:sp>
          <p:nvSpPr>
            <p:cNvPr id="57" name="TextBox 56"/>
            <p:cNvSpPr txBox="1"/>
            <p:nvPr/>
          </p:nvSpPr>
          <p:spPr>
            <a:xfrm>
              <a:off x="5228171" y="2818902"/>
              <a:ext cx="301686" cy="369332"/>
            </a:xfrm>
            <a:prstGeom prst="rect">
              <a:avLst/>
            </a:prstGeom>
            <a:noFill/>
          </p:spPr>
          <p:txBody>
            <a:bodyPr wrap="none" rtlCol="0">
              <a:spAutoFit/>
            </a:bodyPr>
            <a:lstStyle/>
            <a:p>
              <a:r>
                <a:rPr lang="en-US" b="1" dirty="0" smtClean="0"/>
                <a:t>3</a:t>
              </a:r>
              <a:endParaRPr lang="de-DE" b="1" dirty="0"/>
            </a:p>
          </p:txBody>
        </p:sp>
        <p:sp>
          <p:nvSpPr>
            <p:cNvPr id="58" name="TextBox 57"/>
            <p:cNvSpPr txBox="1"/>
            <p:nvPr/>
          </p:nvSpPr>
          <p:spPr>
            <a:xfrm>
              <a:off x="5214517" y="3538982"/>
              <a:ext cx="301686" cy="369332"/>
            </a:xfrm>
            <a:prstGeom prst="rect">
              <a:avLst/>
            </a:prstGeom>
            <a:noFill/>
          </p:spPr>
          <p:txBody>
            <a:bodyPr wrap="none" rtlCol="0">
              <a:spAutoFit/>
            </a:bodyPr>
            <a:lstStyle/>
            <a:p>
              <a:r>
                <a:rPr lang="en-US" b="1" dirty="0" smtClean="0"/>
                <a:t>4</a:t>
              </a:r>
              <a:endParaRPr lang="de-DE" b="1" dirty="0"/>
            </a:p>
          </p:txBody>
        </p:sp>
        <p:cxnSp>
          <p:nvCxnSpPr>
            <p:cNvPr id="96" name="Straight Connector 95"/>
            <p:cNvCxnSpPr/>
            <p:nvPr/>
          </p:nvCxnSpPr>
          <p:spPr>
            <a:xfrm>
              <a:off x="3462119" y="3098983"/>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027000" y="2818902"/>
              <a:ext cx="760465" cy="369332"/>
            </a:xfrm>
            <a:prstGeom prst="rect">
              <a:avLst/>
            </a:prstGeom>
            <a:noFill/>
          </p:spPr>
          <p:txBody>
            <a:bodyPr wrap="none" rtlCol="0">
              <a:spAutoFit/>
            </a:bodyPr>
            <a:lstStyle/>
            <a:p>
              <a:r>
                <a:rPr lang="en-US" dirty="0" smtClean="0"/>
                <a:t>Tree 1</a:t>
              </a:r>
              <a:endParaRPr lang="de-DE" dirty="0"/>
            </a:p>
          </p:txBody>
        </p:sp>
        <p:sp>
          <p:nvSpPr>
            <p:cNvPr id="98" name="TextBox 97"/>
            <p:cNvSpPr txBox="1"/>
            <p:nvPr/>
          </p:nvSpPr>
          <p:spPr>
            <a:xfrm>
              <a:off x="660662" y="2794802"/>
              <a:ext cx="1223797" cy="1200329"/>
            </a:xfrm>
            <a:prstGeom prst="rect">
              <a:avLst/>
            </a:prstGeom>
            <a:noFill/>
          </p:spPr>
          <p:txBody>
            <a:bodyPr wrap="none" rtlCol="0">
              <a:spAutoFit/>
            </a:bodyPr>
            <a:lstStyle/>
            <a:p>
              <a:r>
                <a:rPr lang="en-US" b="1" dirty="0" smtClean="0"/>
                <a:t>1</a:t>
              </a:r>
              <a:r>
                <a:rPr lang="en-US" dirty="0" smtClean="0"/>
                <a:t>     ATATT</a:t>
              </a:r>
            </a:p>
            <a:p>
              <a:r>
                <a:rPr lang="en-US" b="1" dirty="0" smtClean="0"/>
                <a:t>2</a:t>
              </a:r>
              <a:r>
                <a:rPr lang="en-US" dirty="0" smtClean="0"/>
                <a:t>     ATCGT</a:t>
              </a:r>
            </a:p>
            <a:p>
              <a:r>
                <a:rPr lang="en-US" b="1" dirty="0" smtClean="0"/>
                <a:t>3</a:t>
              </a:r>
              <a:r>
                <a:rPr lang="en-US" dirty="0" smtClean="0"/>
                <a:t>     GCAGT</a:t>
              </a:r>
            </a:p>
            <a:p>
              <a:r>
                <a:rPr lang="en-US" b="1" dirty="0" smtClean="0"/>
                <a:t>4</a:t>
              </a:r>
              <a:r>
                <a:rPr lang="en-US" dirty="0" smtClean="0"/>
                <a:t>     GCCGT</a:t>
              </a:r>
              <a:endParaRPr lang="de-DE" dirty="0"/>
            </a:p>
          </p:txBody>
        </p:sp>
        <p:cxnSp>
          <p:nvCxnSpPr>
            <p:cNvPr id="105" name="Straight Arrow Connector 104"/>
            <p:cNvCxnSpPr/>
            <p:nvPr/>
          </p:nvCxnSpPr>
          <p:spPr>
            <a:xfrm>
              <a:off x="2033672" y="3394966"/>
              <a:ext cx="882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330572" y="2903010"/>
              <a:ext cx="8064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8142628" y="2701388"/>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137062" y="2903010"/>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113579" y="2903010"/>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76256" y="2489469"/>
              <a:ext cx="211180" cy="258533"/>
            </a:xfrm>
            <a:prstGeom prst="rect">
              <a:avLst/>
            </a:prstGeom>
            <a:noFill/>
          </p:spPr>
          <p:txBody>
            <a:bodyPr wrap="none" rtlCol="0">
              <a:spAutoFit/>
            </a:bodyPr>
            <a:lstStyle/>
            <a:p>
              <a:r>
                <a:rPr lang="en-US" b="1" dirty="0" smtClean="0"/>
                <a:t>1</a:t>
              </a:r>
              <a:endParaRPr lang="de-DE" b="1" dirty="0"/>
            </a:p>
          </p:txBody>
        </p:sp>
        <p:sp>
          <p:nvSpPr>
            <p:cNvPr id="119" name="TextBox 118"/>
            <p:cNvSpPr txBox="1"/>
            <p:nvPr/>
          </p:nvSpPr>
          <p:spPr>
            <a:xfrm>
              <a:off x="6876256" y="2969701"/>
              <a:ext cx="211180" cy="258533"/>
            </a:xfrm>
            <a:prstGeom prst="rect">
              <a:avLst/>
            </a:prstGeom>
            <a:noFill/>
          </p:spPr>
          <p:txBody>
            <a:bodyPr wrap="none" rtlCol="0">
              <a:spAutoFit/>
            </a:bodyPr>
            <a:lstStyle/>
            <a:p>
              <a:r>
                <a:rPr lang="en-US" b="1" dirty="0" smtClean="0"/>
                <a:t>3</a:t>
              </a:r>
              <a:endParaRPr lang="de-DE" b="1" dirty="0"/>
            </a:p>
          </p:txBody>
        </p:sp>
        <p:sp>
          <p:nvSpPr>
            <p:cNvPr id="120" name="TextBox 119"/>
            <p:cNvSpPr txBox="1"/>
            <p:nvPr/>
          </p:nvSpPr>
          <p:spPr>
            <a:xfrm>
              <a:off x="8344250" y="2499765"/>
              <a:ext cx="211180" cy="258533"/>
            </a:xfrm>
            <a:prstGeom prst="rect">
              <a:avLst/>
            </a:prstGeom>
            <a:noFill/>
          </p:spPr>
          <p:txBody>
            <a:bodyPr wrap="none" rtlCol="0">
              <a:spAutoFit/>
            </a:bodyPr>
            <a:lstStyle/>
            <a:p>
              <a:r>
                <a:rPr lang="en-US" b="1" dirty="0" smtClean="0"/>
                <a:t>2</a:t>
              </a:r>
              <a:endParaRPr lang="de-DE" b="1" dirty="0"/>
            </a:p>
          </p:txBody>
        </p:sp>
        <p:sp>
          <p:nvSpPr>
            <p:cNvPr id="121" name="TextBox 120"/>
            <p:cNvSpPr txBox="1"/>
            <p:nvPr/>
          </p:nvSpPr>
          <p:spPr>
            <a:xfrm>
              <a:off x="8334692" y="3003821"/>
              <a:ext cx="211180" cy="258533"/>
            </a:xfrm>
            <a:prstGeom prst="rect">
              <a:avLst/>
            </a:prstGeom>
            <a:noFill/>
          </p:spPr>
          <p:txBody>
            <a:bodyPr wrap="none" rtlCol="0">
              <a:spAutoFit/>
            </a:bodyPr>
            <a:lstStyle/>
            <a:p>
              <a:r>
                <a:rPr lang="en-US" b="1" dirty="0" smtClean="0"/>
                <a:t>4</a:t>
              </a:r>
              <a:endParaRPr lang="de-DE" b="1" dirty="0"/>
            </a:p>
          </p:txBody>
        </p:sp>
        <p:cxnSp>
          <p:nvCxnSpPr>
            <p:cNvPr id="122" name="Straight Connector 121"/>
            <p:cNvCxnSpPr/>
            <p:nvPr/>
          </p:nvCxnSpPr>
          <p:spPr>
            <a:xfrm>
              <a:off x="7108014" y="2695822"/>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414432" y="2499765"/>
              <a:ext cx="532326" cy="258533"/>
            </a:xfrm>
            <a:prstGeom prst="rect">
              <a:avLst/>
            </a:prstGeom>
            <a:noFill/>
          </p:spPr>
          <p:txBody>
            <a:bodyPr wrap="none" rtlCol="0">
              <a:spAutoFit/>
            </a:bodyPr>
            <a:lstStyle/>
            <a:p>
              <a:r>
                <a:rPr lang="en-US" dirty="0" smtClean="0"/>
                <a:t>Tree 2</a:t>
              </a:r>
              <a:endParaRPr lang="de-DE" dirty="0"/>
            </a:p>
          </p:txBody>
        </p:sp>
        <p:cxnSp>
          <p:nvCxnSpPr>
            <p:cNvPr id="124" name="Straight Connector 123"/>
            <p:cNvCxnSpPr/>
            <p:nvPr/>
          </p:nvCxnSpPr>
          <p:spPr>
            <a:xfrm>
              <a:off x="7330572" y="3717728"/>
              <a:ext cx="8064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8142627" y="3516106"/>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137062" y="3717728"/>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7113579" y="3717728"/>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876256" y="3304187"/>
              <a:ext cx="211180" cy="258533"/>
            </a:xfrm>
            <a:prstGeom prst="rect">
              <a:avLst/>
            </a:prstGeom>
            <a:noFill/>
          </p:spPr>
          <p:txBody>
            <a:bodyPr wrap="none" rtlCol="0">
              <a:spAutoFit/>
            </a:bodyPr>
            <a:lstStyle/>
            <a:p>
              <a:r>
                <a:rPr lang="en-US" b="1" dirty="0" smtClean="0"/>
                <a:t>1</a:t>
              </a:r>
              <a:endParaRPr lang="de-DE" b="1" dirty="0"/>
            </a:p>
          </p:txBody>
        </p:sp>
        <p:sp>
          <p:nvSpPr>
            <p:cNvPr id="129" name="TextBox 128"/>
            <p:cNvSpPr txBox="1"/>
            <p:nvPr/>
          </p:nvSpPr>
          <p:spPr>
            <a:xfrm>
              <a:off x="6876256" y="3784419"/>
              <a:ext cx="211180" cy="258533"/>
            </a:xfrm>
            <a:prstGeom prst="rect">
              <a:avLst/>
            </a:prstGeom>
            <a:noFill/>
          </p:spPr>
          <p:txBody>
            <a:bodyPr wrap="none" rtlCol="0">
              <a:spAutoFit/>
            </a:bodyPr>
            <a:lstStyle/>
            <a:p>
              <a:r>
                <a:rPr lang="en-US" b="1" dirty="0" smtClean="0"/>
                <a:t>4</a:t>
              </a:r>
              <a:endParaRPr lang="de-DE" b="1" dirty="0"/>
            </a:p>
          </p:txBody>
        </p:sp>
        <p:sp>
          <p:nvSpPr>
            <p:cNvPr id="130" name="TextBox 129"/>
            <p:cNvSpPr txBox="1"/>
            <p:nvPr/>
          </p:nvSpPr>
          <p:spPr>
            <a:xfrm>
              <a:off x="8344250" y="3314483"/>
              <a:ext cx="211180" cy="258533"/>
            </a:xfrm>
            <a:prstGeom prst="rect">
              <a:avLst/>
            </a:prstGeom>
            <a:noFill/>
          </p:spPr>
          <p:txBody>
            <a:bodyPr wrap="none" rtlCol="0">
              <a:spAutoFit/>
            </a:bodyPr>
            <a:lstStyle/>
            <a:p>
              <a:r>
                <a:rPr lang="en-US" b="1" dirty="0" smtClean="0"/>
                <a:t>2</a:t>
              </a:r>
              <a:endParaRPr lang="de-DE" b="1" dirty="0"/>
            </a:p>
          </p:txBody>
        </p:sp>
        <p:sp>
          <p:nvSpPr>
            <p:cNvPr id="131" name="TextBox 130"/>
            <p:cNvSpPr txBox="1"/>
            <p:nvPr/>
          </p:nvSpPr>
          <p:spPr>
            <a:xfrm>
              <a:off x="8334692" y="3818539"/>
              <a:ext cx="211180" cy="258533"/>
            </a:xfrm>
            <a:prstGeom prst="rect">
              <a:avLst/>
            </a:prstGeom>
            <a:noFill/>
          </p:spPr>
          <p:txBody>
            <a:bodyPr wrap="none" rtlCol="0">
              <a:spAutoFit/>
            </a:bodyPr>
            <a:lstStyle/>
            <a:p>
              <a:r>
                <a:rPr lang="en-US" b="1" dirty="0" smtClean="0"/>
                <a:t>3</a:t>
              </a:r>
              <a:endParaRPr lang="de-DE" b="1" dirty="0"/>
            </a:p>
          </p:txBody>
        </p:sp>
        <p:cxnSp>
          <p:nvCxnSpPr>
            <p:cNvPr id="132" name="Straight Connector 131"/>
            <p:cNvCxnSpPr/>
            <p:nvPr/>
          </p:nvCxnSpPr>
          <p:spPr>
            <a:xfrm>
              <a:off x="7108013" y="3510540"/>
              <a:ext cx="222559" cy="2016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414432" y="3314483"/>
              <a:ext cx="532326" cy="258533"/>
            </a:xfrm>
            <a:prstGeom prst="rect">
              <a:avLst/>
            </a:prstGeom>
            <a:noFill/>
          </p:spPr>
          <p:txBody>
            <a:bodyPr wrap="none" rtlCol="0">
              <a:spAutoFit/>
            </a:bodyPr>
            <a:lstStyle/>
            <a:p>
              <a:r>
                <a:rPr lang="en-US" dirty="0" smtClean="0"/>
                <a:t>Tree 3</a:t>
              </a:r>
              <a:endParaRPr lang="de-DE" dirty="0"/>
            </a:p>
          </p:txBody>
        </p:sp>
      </p:grpSp>
    </p:spTree>
    <p:extLst>
      <p:ext uri="{BB962C8B-B14F-4D97-AF65-F5344CB8AC3E}">
        <p14:creationId xmlns:p14="http://schemas.microsoft.com/office/powerpoint/2010/main" val="10340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100" grpId="0"/>
      <p:bldP spid="101" grpId="0"/>
      <p:bldP spid="102" grpId="0"/>
      <p:bldP spid="103" grpId="0"/>
      <p:bldP spid="106" grpId="0"/>
      <p:bldP spid="107" grpId="0"/>
      <p:bldP spid="108" grpId="0"/>
      <p:bldP spid="109" grpId="0"/>
      <p:bldP spid="111" grpId="0"/>
      <p:bldP spid="112" grpId="0"/>
      <p:bldP spid="1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2053258" y="2899367"/>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05386" y="2611335"/>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05386" y="2899367"/>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735317" y="2899367"/>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75656" y="2344298"/>
            <a:ext cx="324128" cy="369332"/>
          </a:xfrm>
          <a:prstGeom prst="rect">
            <a:avLst/>
          </a:prstGeom>
          <a:noFill/>
        </p:spPr>
        <p:txBody>
          <a:bodyPr wrap="none" rtlCol="0">
            <a:spAutoFit/>
          </a:bodyPr>
          <a:lstStyle/>
          <a:p>
            <a:r>
              <a:rPr lang="en-US" b="1" dirty="0" smtClean="0"/>
              <a:t>A</a:t>
            </a:r>
            <a:endParaRPr lang="de-DE" b="1" dirty="0"/>
          </a:p>
        </p:txBody>
      </p:sp>
      <p:sp>
        <p:nvSpPr>
          <p:cNvPr id="33" name="TextBox 32"/>
          <p:cNvSpPr txBox="1"/>
          <p:nvPr/>
        </p:nvSpPr>
        <p:spPr>
          <a:xfrm>
            <a:off x="1484021" y="3043383"/>
            <a:ext cx="324128" cy="369332"/>
          </a:xfrm>
          <a:prstGeom prst="rect">
            <a:avLst/>
          </a:prstGeom>
          <a:noFill/>
        </p:spPr>
        <p:txBody>
          <a:bodyPr wrap="none" rtlCol="0">
            <a:spAutoFit/>
          </a:bodyPr>
          <a:lstStyle/>
          <a:p>
            <a:r>
              <a:rPr lang="en-US" b="1" dirty="0" smtClean="0"/>
              <a:t>A</a:t>
            </a:r>
            <a:endParaRPr lang="de-DE" b="1" dirty="0"/>
          </a:p>
        </p:txBody>
      </p:sp>
      <p:sp>
        <p:nvSpPr>
          <p:cNvPr id="34" name="TextBox 33"/>
          <p:cNvSpPr txBox="1"/>
          <p:nvPr/>
        </p:nvSpPr>
        <p:spPr>
          <a:xfrm>
            <a:off x="3493418" y="2323303"/>
            <a:ext cx="332142" cy="369332"/>
          </a:xfrm>
          <a:prstGeom prst="rect">
            <a:avLst/>
          </a:prstGeom>
          <a:noFill/>
        </p:spPr>
        <p:txBody>
          <a:bodyPr wrap="none" rtlCol="0">
            <a:spAutoFit/>
          </a:bodyPr>
          <a:lstStyle/>
          <a:p>
            <a:r>
              <a:rPr lang="en-US" b="1" dirty="0" smtClean="0"/>
              <a:t>G</a:t>
            </a:r>
            <a:endParaRPr lang="de-DE" b="1" dirty="0"/>
          </a:p>
        </p:txBody>
      </p:sp>
      <p:sp>
        <p:nvSpPr>
          <p:cNvPr id="35" name="TextBox 34"/>
          <p:cNvSpPr txBox="1"/>
          <p:nvPr/>
        </p:nvSpPr>
        <p:spPr>
          <a:xfrm>
            <a:off x="3479764" y="3043383"/>
            <a:ext cx="332142" cy="369332"/>
          </a:xfrm>
          <a:prstGeom prst="rect">
            <a:avLst/>
          </a:prstGeom>
          <a:noFill/>
        </p:spPr>
        <p:txBody>
          <a:bodyPr wrap="none" rtlCol="0">
            <a:spAutoFit/>
          </a:bodyPr>
          <a:lstStyle/>
          <a:p>
            <a:r>
              <a:rPr lang="en-US" b="1" dirty="0" smtClean="0"/>
              <a:t>G</a:t>
            </a:r>
            <a:endParaRPr lang="de-DE" b="1" dirty="0"/>
          </a:p>
        </p:txBody>
      </p:sp>
      <p:cxnSp>
        <p:nvCxnSpPr>
          <p:cNvPr id="42" name="Straight Connector 41"/>
          <p:cNvCxnSpPr/>
          <p:nvPr/>
        </p:nvCxnSpPr>
        <p:spPr>
          <a:xfrm>
            <a:off x="2627784" y="2819408"/>
            <a:ext cx="0" cy="18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80060" y="1292860"/>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940139" y="1004828"/>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188" y="1292860"/>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470070" y="1292860"/>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18774" y="750830"/>
            <a:ext cx="301686" cy="369332"/>
          </a:xfrm>
          <a:prstGeom prst="rect">
            <a:avLst/>
          </a:prstGeom>
          <a:noFill/>
        </p:spPr>
        <p:txBody>
          <a:bodyPr wrap="none" rtlCol="0">
            <a:spAutoFit/>
          </a:bodyPr>
          <a:lstStyle/>
          <a:p>
            <a:r>
              <a:rPr lang="en-US" b="1" dirty="0" smtClean="0"/>
              <a:t>1</a:t>
            </a:r>
            <a:endParaRPr lang="de-DE" b="1" dirty="0"/>
          </a:p>
        </p:txBody>
      </p:sp>
      <p:sp>
        <p:nvSpPr>
          <p:cNvPr id="56" name="TextBox 55"/>
          <p:cNvSpPr txBox="1"/>
          <p:nvPr/>
        </p:nvSpPr>
        <p:spPr>
          <a:xfrm>
            <a:off x="3218774" y="1436876"/>
            <a:ext cx="301686" cy="369332"/>
          </a:xfrm>
          <a:prstGeom prst="rect">
            <a:avLst/>
          </a:prstGeom>
          <a:noFill/>
        </p:spPr>
        <p:txBody>
          <a:bodyPr wrap="none" rtlCol="0">
            <a:spAutoFit/>
          </a:bodyPr>
          <a:lstStyle/>
          <a:p>
            <a:r>
              <a:rPr lang="en-US" b="1" dirty="0" smtClean="0"/>
              <a:t>2</a:t>
            </a:r>
            <a:endParaRPr lang="de-DE" b="1" dirty="0"/>
          </a:p>
        </p:txBody>
      </p:sp>
      <p:sp>
        <p:nvSpPr>
          <p:cNvPr id="57" name="TextBox 56"/>
          <p:cNvSpPr txBox="1"/>
          <p:nvPr/>
        </p:nvSpPr>
        <p:spPr>
          <a:xfrm>
            <a:off x="5228171" y="716796"/>
            <a:ext cx="301686" cy="369332"/>
          </a:xfrm>
          <a:prstGeom prst="rect">
            <a:avLst/>
          </a:prstGeom>
          <a:noFill/>
        </p:spPr>
        <p:txBody>
          <a:bodyPr wrap="none" rtlCol="0">
            <a:spAutoFit/>
          </a:bodyPr>
          <a:lstStyle/>
          <a:p>
            <a:r>
              <a:rPr lang="en-US" b="1" dirty="0" smtClean="0"/>
              <a:t>3</a:t>
            </a:r>
            <a:endParaRPr lang="de-DE" b="1" dirty="0"/>
          </a:p>
        </p:txBody>
      </p:sp>
      <p:sp>
        <p:nvSpPr>
          <p:cNvPr id="58" name="TextBox 57"/>
          <p:cNvSpPr txBox="1"/>
          <p:nvPr/>
        </p:nvSpPr>
        <p:spPr>
          <a:xfrm>
            <a:off x="5214517" y="1436876"/>
            <a:ext cx="301686" cy="369332"/>
          </a:xfrm>
          <a:prstGeom prst="rect">
            <a:avLst/>
          </a:prstGeom>
          <a:noFill/>
        </p:spPr>
        <p:txBody>
          <a:bodyPr wrap="none" rtlCol="0">
            <a:spAutoFit/>
          </a:bodyPr>
          <a:lstStyle/>
          <a:p>
            <a:r>
              <a:rPr lang="en-US" b="1" dirty="0" smtClean="0"/>
              <a:t>4</a:t>
            </a:r>
            <a:endParaRPr lang="de-DE" b="1" dirty="0"/>
          </a:p>
        </p:txBody>
      </p:sp>
      <p:cxnSp>
        <p:nvCxnSpPr>
          <p:cNvPr id="96" name="Straight Connector 95"/>
          <p:cNvCxnSpPr/>
          <p:nvPr/>
        </p:nvCxnSpPr>
        <p:spPr>
          <a:xfrm>
            <a:off x="3462119" y="996877"/>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067944" y="716796"/>
            <a:ext cx="590546" cy="369332"/>
          </a:xfrm>
          <a:prstGeom prst="rect">
            <a:avLst/>
          </a:prstGeom>
          <a:noFill/>
        </p:spPr>
        <p:txBody>
          <a:bodyPr wrap="none" rtlCol="0">
            <a:spAutoFit/>
          </a:bodyPr>
          <a:lstStyle/>
          <a:p>
            <a:r>
              <a:rPr lang="en-US" dirty="0" smtClean="0"/>
              <a:t>Tree</a:t>
            </a:r>
            <a:endParaRPr lang="de-DE" dirty="0"/>
          </a:p>
        </p:txBody>
      </p:sp>
      <p:sp>
        <p:nvSpPr>
          <p:cNvPr id="98" name="TextBox 97"/>
          <p:cNvSpPr txBox="1"/>
          <p:nvPr/>
        </p:nvSpPr>
        <p:spPr>
          <a:xfrm>
            <a:off x="660662" y="692696"/>
            <a:ext cx="1223797" cy="1200329"/>
          </a:xfrm>
          <a:prstGeom prst="rect">
            <a:avLst/>
          </a:prstGeom>
          <a:noFill/>
        </p:spPr>
        <p:txBody>
          <a:bodyPr wrap="none" rtlCol="0">
            <a:spAutoFit/>
          </a:bodyPr>
          <a:lstStyle/>
          <a:p>
            <a:r>
              <a:rPr lang="en-US" b="1" dirty="0" smtClean="0"/>
              <a:t>1</a:t>
            </a:r>
            <a:r>
              <a:rPr lang="en-US" dirty="0" smtClean="0"/>
              <a:t>     ATATT</a:t>
            </a:r>
          </a:p>
          <a:p>
            <a:r>
              <a:rPr lang="en-US" b="1" dirty="0" smtClean="0"/>
              <a:t>2</a:t>
            </a:r>
            <a:r>
              <a:rPr lang="en-US" dirty="0" smtClean="0"/>
              <a:t>     ATCGT</a:t>
            </a:r>
          </a:p>
          <a:p>
            <a:r>
              <a:rPr lang="en-US" b="1" dirty="0" smtClean="0"/>
              <a:t>3</a:t>
            </a:r>
            <a:r>
              <a:rPr lang="en-US" dirty="0" smtClean="0"/>
              <a:t>     GCAGT</a:t>
            </a:r>
          </a:p>
          <a:p>
            <a:r>
              <a:rPr lang="en-US" b="1" dirty="0" smtClean="0"/>
              <a:t>4</a:t>
            </a:r>
            <a:r>
              <a:rPr lang="en-US" dirty="0" smtClean="0"/>
              <a:t>     GCCGT</a:t>
            </a:r>
            <a:endParaRPr lang="de-DE" dirty="0"/>
          </a:p>
        </p:txBody>
      </p:sp>
      <p:cxnSp>
        <p:nvCxnSpPr>
          <p:cNvPr id="99" name="Straight Connector 98"/>
          <p:cNvCxnSpPr/>
          <p:nvPr/>
        </p:nvCxnSpPr>
        <p:spPr>
          <a:xfrm>
            <a:off x="1733779" y="2623205"/>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37866" y="1844824"/>
            <a:ext cx="1720984" cy="369332"/>
          </a:xfrm>
          <a:prstGeom prst="rect">
            <a:avLst/>
          </a:prstGeom>
          <a:noFill/>
        </p:spPr>
        <p:txBody>
          <a:bodyPr wrap="none" rtlCol="0">
            <a:spAutoFit/>
          </a:bodyPr>
          <a:lstStyle/>
          <a:p>
            <a:r>
              <a:rPr lang="en-US" dirty="0" smtClean="0"/>
              <a:t>For the first site:</a:t>
            </a:r>
          </a:p>
        </p:txBody>
      </p:sp>
      <p:sp>
        <p:nvSpPr>
          <p:cNvPr id="101" name="TextBox 100"/>
          <p:cNvSpPr txBox="1"/>
          <p:nvPr/>
        </p:nvSpPr>
        <p:spPr>
          <a:xfrm>
            <a:off x="1871608" y="2695046"/>
            <a:ext cx="324128" cy="369332"/>
          </a:xfrm>
          <a:prstGeom prst="rect">
            <a:avLst/>
          </a:prstGeom>
          <a:noFill/>
        </p:spPr>
        <p:txBody>
          <a:bodyPr wrap="none" rtlCol="0">
            <a:spAutoFit/>
          </a:bodyPr>
          <a:lstStyle/>
          <a:p>
            <a:r>
              <a:rPr lang="en-US" b="1" dirty="0" smtClean="0"/>
              <a:t>A</a:t>
            </a:r>
            <a:endParaRPr lang="de-DE" b="1" dirty="0"/>
          </a:p>
        </p:txBody>
      </p:sp>
      <p:sp>
        <p:nvSpPr>
          <p:cNvPr id="102" name="TextBox 101"/>
          <p:cNvSpPr txBox="1"/>
          <p:nvPr/>
        </p:nvSpPr>
        <p:spPr>
          <a:xfrm>
            <a:off x="3059832" y="2695046"/>
            <a:ext cx="332142" cy="369332"/>
          </a:xfrm>
          <a:prstGeom prst="rect">
            <a:avLst/>
          </a:prstGeom>
          <a:noFill/>
        </p:spPr>
        <p:txBody>
          <a:bodyPr wrap="none" rtlCol="0">
            <a:spAutoFit/>
          </a:bodyPr>
          <a:lstStyle/>
          <a:p>
            <a:r>
              <a:rPr lang="en-US" b="1" dirty="0" smtClean="0"/>
              <a:t>G</a:t>
            </a:r>
            <a:endParaRPr lang="de-DE" b="1" dirty="0"/>
          </a:p>
        </p:txBody>
      </p:sp>
      <p:cxnSp>
        <p:nvCxnSpPr>
          <p:cNvPr id="105" name="Straight Arrow Connector 104"/>
          <p:cNvCxnSpPr/>
          <p:nvPr/>
        </p:nvCxnSpPr>
        <p:spPr>
          <a:xfrm>
            <a:off x="2033672" y="1292860"/>
            <a:ext cx="882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34348" y="2276872"/>
            <a:ext cx="753476" cy="369332"/>
          </a:xfrm>
          <a:prstGeom prst="rect">
            <a:avLst/>
          </a:prstGeom>
          <a:noFill/>
        </p:spPr>
        <p:txBody>
          <a:bodyPr wrap="none" rtlCol="0">
            <a:spAutoFit/>
          </a:bodyPr>
          <a:lstStyle/>
          <a:p>
            <a:r>
              <a:rPr lang="en-US" dirty="0" smtClean="0"/>
              <a:t>1 step</a:t>
            </a:r>
            <a:endParaRPr lang="de-DE" dirty="0"/>
          </a:p>
        </p:txBody>
      </p:sp>
      <p:sp>
        <p:nvSpPr>
          <p:cNvPr id="49" name="TextBox 48"/>
          <p:cNvSpPr txBox="1"/>
          <p:nvPr/>
        </p:nvSpPr>
        <p:spPr>
          <a:xfrm>
            <a:off x="234875" y="3501008"/>
            <a:ext cx="1963166" cy="369332"/>
          </a:xfrm>
          <a:prstGeom prst="rect">
            <a:avLst/>
          </a:prstGeom>
          <a:noFill/>
        </p:spPr>
        <p:txBody>
          <a:bodyPr wrap="none" rtlCol="0">
            <a:spAutoFit/>
          </a:bodyPr>
          <a:lstStyle/>
          <a:p>
            <a:r>
              <a:rPr lang="en-US" dirty="0" smtClean="0"/>
              <a:t>For the other sites:</a:t>
            </a:r>
          </a:p>
        </p:txBody>
      </p:sp>
      <p:cxnSp>
        <p:nvCxnSpPr>
          <p:cNvPr id="50" name="Straight Connector 49"/>
          <p:cNvCxnSpPr/>
          <p:nvPr/>
        </p:nvCxnSpPr>
        <p:spPr>
          <a:xfrm>
            <a:off x="483330" y="4662894"/>
            <a:ext cx="10369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520245" y="4403666"/>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20245"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97183"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512" y="4163332"/>
            <a:ext cx="268632" cy="332399"/>
          </a:xfrm>
          <a:prstGeom prst="rect">
            <a:avLst/>
          </a:prstGeom>
          <a:noFill/>
        </p:spPr>
        <p:txBody>
          <a:bodyPr wrap="none" rtlCol="0">
            <a:spAutoFit/>
          </a:bodyPr>
          <a:lstStyle/>
          <a:p>
            <a:r>
              <a:rPr lang="en-US" b="1" dirty="0" smtClean="0"/>
              <a:t>T</a:t>
            </a:r>
            <a:endParaRPr lang="de-DE" b="1" dirty="0"/>
          </a:p>
        </p:txBody>
      </p:sp>
      <p:sp>
        <p:nvSpPr>
          <p:cNvPr id="63" name="TextBox 62"/>
          <p:cNvSpPr txBox="1"/>
          <p:nvPr/>
        </p:nvSpPr>
        <p:spPr>
          <a:xfrm>
            <a:off x="-28983" y="4792509"/>
            <a:ext cx="268632" cy="332399"/>
          </a:xfrm>
          <a:prstGeom prst="rect">
            <a:avLst/>
          </a:prstGeom>
          <a:noFill/>
        </p:spPr>
        <p:txBody>
          <a:bodyPr wrap="none" rtlCol="0">
            <a:spAutoFit/>
          </a:bodyPr>
          <a:lstStyle/>
          <a:p>
            <a:r>
              <a:rPr lang="en-US" b="1" dirty="0" smtClean="0"/>
              <a:t>T</a:t>
            </a:r>
            <a:endParaRPr lang="de-DE" b="1" dirty="0"/>
          </a:p>
        </p:txBody>
      </p:sp>
      <p:sp>
        <p:nvSpPr>
          <p:cNvPr id="64" name="TextBox 63"/>
          <p:cNvSpPr txBox="1"/>
          <p:nvPr/>
        </p:nvSpPr>
        <p:spPr>
          <a:xfrm>
            <a:off x="1779474" y="4144437"/>
            <a:ext cx="275845" cy="332399"/>
          </a:xfrm>
          <a:prstGeom prst="rect">
            <a:avLst/>
          </a:prstGeom>
          <a:noFill/>
        </p:spPr>
        <p:txBody>
          <a:bodyPr wrap="none" rtlCol="0">
            <a:spAutoFit/>
          </a:bodyPr>
          <a:lstStyle/>
          <a:p>
            <a:r>
              <a:rPr lang="en-US" b="1" dirty="0" smtClean="0"/>
              <a:t>C</a:t>
            </a:r>
            <a:endParaRPr lang="de-DE" b="1" dirty="0"/>
          </a:p>
        </p:txBody>
      </p:sp>
      <p:sp>
        <p:nvSpPr>
          <p:cNvPr id="65" name="TextBox 64"/>
          <p:cNvSpPr txBox="1"/>
          <p:nvPr/>
        </p:nvSpPr>
        <p:spPr>
          <a:xfrm>
            <a:off x="1767185" y="4792509"/>
            <a:ext cx="275845" cy="332399"/>
          </a:xfrm>
          <a:prstGeom prst="rect">
            <a:avLst/>
          </a:prstGeom>
          <a:noFill/>
        </p:spPr>
        <p:txBody>
          <a:bodyPr wrap="none" rtlCol="0">
            <a:spAutoFit/>
          </a:bodyPr>
          <a:lstStyle/>
          <a:p>
            <a:r>
              <a:rPr lang="en-US" b="1" dirty="0" smtClean="0"/>
              <a:t>C</a:t>
            </a:r>
            <a:endParaRPr lang="de-DE" b="1" dirty="0"/>
          </a:p>
        </p:txBody>
      </p:sp>
      <p:cxnSp>
        <p:nvCxnSpPr>
          <p:cNvPr id="66" name="Straight Connector 65"/>
          <p:cNvCxnSpPr/>
          <p:nvPr/>
        </p:nvCxnSpPr>
        <p:spPr>
          <a:xfrm>
            <a:off x="1000403" y="4590931"/>
            <a:ext cx="0" cy="164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95799" y="4414349"/>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19845" y="4479006"/>
            <a:ext cx="268632" cy="332399"/>
          </a:xfrm>
          <a:prstGeom prst="rect">
            <a:avLst/>
          </a:prstGeom>
          <a:noFill/>
        </p:spPr>
        <p:txBody>
          <a:bodyPr wrap="none" rtlCol="0">
            <a:spAutoFit/>
          </a:bodyPr>
          <a:lstStyle/>
          <a:p>
            <a:r>
              <a:rPr lang="en-US" b="1" dirty="0" smtClean="0"/>
              <a:t>T</a:t>
            </a:r>
            <a:endParaRPr lang="de-DE" b="1" dirty="0"/>
          </a:p>
        </p:txBody>
      </p:sp>
      <p:sp>
        <p:nvSpPr>
          <p:cNvPr id="69" name="TextBox 68"/>
          <p:cNvSpPr txBox="1"/>
          <p:nvPr/>
        </p:nvSpPr>
        <p:spPr>
          <a:xfrm>
            <a:off x="1389246" y="4479006"/>
            <a:ext cx="275845" cy="332399"/>
          </a:xfrm>
          <a:prstGeom prst="rect">
            <a:avLst/>
          </a:prstGeom>
          <a:noFill/>
        </p:spPr>
        <p:txBody>
          <a:bodyPr wrap="none" rtlCol="0">
            <a:spAutoFit/>
          </a:bodyPr>
          <a:lstStyle/>
          <a:p>
            <a:r>
              <a:rPr lang="en-US" b="1" dirty="0" smtClean="0"/>
              <a:t>C</a:t>
            </a:r>
            <a:endParaRPr lang="de-DE" b="1" dirty="0"/>
          </a:p>
        </p:txBody>
      </p:sp>
      <p:sp>
        <p:nvSpPr>
          <p:cNvPr id="70" name="TextBox 69"/>
          <p:cNvSpPr txBox="1"/>
          <p:nvPr/>
        </p:nvSpPr>
        <p:spPr>
          <a:xfrm>
            <a:off x="646311" y="4102649"/>
            <a:ext cx="678128" cy="332399"/>
          </a:xfrm>
          <a:prstGeom prst="rect">
            <a:avLst/>
          </a:prstGeom>
          <a:noFill/>
        </p:spPr>
        <p:txBody>
          <a:bodyPr wrap="none" rtlCol="0">
            <a:spAutoFit/>
          </a:bodyPr>
          <a:lstStyle/>
          <a:p>
            <a:r>
              <a:rPr lang="en-US" dirty="0" smtClean="0"/>
              <a:t>1 step</a:t>
            </a:r>
            <a:endParaRPr lang="de-DE" dirty="0"/>
          </a:p>
        </p:txBody>
      </p:sp>
      <p:cxnSp>
        <p:nvCxnSpPr>
          <p:cNvPr id="71" name="Straight Connector 70"/>
          <p:cNvCxnSpPr/>
          <p:nvPr/>
        </p:nvCxnSpPr>
        <p:spPr>
          <a:xfrm>
            <a:off x="2841510" y="4662894"/>
            <a:ext cx="10369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878425" y="4403666"/>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878425"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555363"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321668" y="4163332"/>
            <a:ext cx="291715" cy="332399"/>
          </a:xfrm>
          <a:prstGeom prst="rect">
            <a:avLst/>
          </a:prstGeom>
          <a:noFill/>
        </p:spPr>
        <p:txBody>
          <a:bodyPr wrap="none" rtlCol="0">
            <a:spAutoFit/>
          </a:bodyPr>
          <a:lstStyle/>
          <a:p>
            <a:r>
              <a:rPr lang="en-US" b="1" dirty="0" smtClean="0"/>
              <a:t>A</a:t>
            </a:r>
            <a:endParaRPr lang="de-DE" b="1" dirty="0"/>
          </a:p>
        </p:txBody>
      </p:sp>
      <p:sp>
        <p:nvSpPr>
          <p:cNvPr id="80" name="TextBox 79"/>
          <p:cNvSpPr txBox="1"/>
          <p:nvPr/>
        </p:nvSpPr>
        <p:spPr>
          <a:xfrm>
            <a:off x="2329196" y="4792509"/>
            <a:ext cx="275845" cy="332399"/>
          </a:xfrm>
          <a:prstGeom prst="rect">
            <a:avLst/>
          </a:prstGeom>
          <a:noFill/>
        </p:spPr>
        <p:txBody>
          <a:bodyPr wrap="none" rtlCol="0">
            <a:spAutoFit/>
          </a:bodyPr>
          <a:lstStyle/>
          <a:p>
            <a:r>
              <a:rPr lang="en-US" b="1" dirty="0" smtClean="0"/>
              <a:t>C</a:t>
            </a:r>
            <a:endParaRPr lang="de-DE" b="1" dirty="0"/>
          </a:p>
        </p:txBody>
      </p:sp>
      <p:sp>
        <p:nvSpPr>
          <p:cNvPr id="81" name="TextBox 80"/>
          <p:cNvSpPr txBox="1"/>
          <p:nvPr/>
        </p:nvSpPr>
        <p:spPr>
          <a:xfrm>
            <a:off x="4762726" y="4144437"/>
            <a:ext cx="268632" cy="332399"/>
          </a:xfrm>
          <a:prstGeom prst="rect">
            <a:avLst/>
          </a:prstGeom>
          <a:noFill/>
        </p:spPr>
        <p:txBody>
          <a:bodyPr wrap="none" rtlCol="0">
            <a:spAutoFit/>
          </a:bodyPr>
          <a:lstStyle/>
          <a:p>
            <a:r>
              <a:rPr lang="en-US" b="1" dirty="0" smtClean="0"/>
              <a:t>T</a:t>
            </a:r>
            <a:endParaRPr lang="de-DE" b="1" dirty="0"/>
          </a:p>
        </p:txBody>
      </p:sp>
      <p:sp>
        <p:nvSpPr>
          <p:cNvPr id="82" name="TextBox 81"/>
          <p:cNvSpPr txBox="1"/>
          <p:nvPr/>
        </p:nvSpPr>
        <p:spPr>
          <a:xfrm>
            <a:off x="4750438" y="4792509"/>
            <a:ext cx="298928" cy="332399"/>
          </a:xfrm>
          <a:prstGeom prst="rect">
            <a:avLst/>
          </a:prstGeom>
          <a:noFill/>
        </p:spPr>
        <p:txBody>
          <a:bodyPr wrap="none" rtlCol="0">
            <a:spAutoFit/>
          </a:bodyPr>
          <a:lstStyle/>
          <a:p>
            <a:r>
              <a:rPr lang="en-US" b="1" dirty="0" smtClean="0"/>
              <a:t>G</a:t>
            </a:r>
            <a:endParaRPr lang="de-DE" b="1" dirty="0"/>
          </a:p>
        </p:txBody>
      </p:sp>
      <p:cxnSp>
        <p:nvCxnSpPr>
          <p:cNvPr id="90" name="Straight Connector 89"/>
          <p:cNvCxnSpPr/>
          <p:nvPr/>
        </p:nvCxnSpPr>
        <p:spPr>
          <a:xfrm>
            <a:off x="2553978" y="4414349"/>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78025" y="4479006"/>
            <a:ext cx="291715" cy="332399"/>
          </a:xfrm>
          <a:prstGeom prst="rect">
            <a:avLst/>
          </a:prstGeom>
          <a:noFill/>
        </p:spPr>
        <p:txBody>
          <a:bodyPr wrap="none" rtlCol="0">
            <a:spAutoFit/>
          </a:bodyPr>
          <a:lstStyle/>
          <a:p>
            <a:r>
              <a:rPr lang="en-US" b="1" dirty="0" smtClean="0"/>
              <a:t>A</a:t>
            </a:r>
            <a:endParaRPr lang="de-DE" b="1" dirty="0"/>
          </a:p>
        </p:txBody>
      </p:sp>
      <p:sp>
        <p:nvSpPr>
          <p:cNvPr id="92" name="TextBox 91"/>
          <p:cNvSpPr txBox="1"/>
          <p:nvPr/>
        </p:nvSpPr>
        <p:spPr>
          <a:xfrm>
            <a:off x="3747426" y="4479006"/>
            <a:ext cx="291715" cy="332399"/>
          </a:xfrm>
          <a:prstGeom prst="rect">
            <a:avLst/>
          </a:prstGeom>
          <a:noFill/>
        </p:spPr>
        <p:txBody>
          <a:bodyPr wrap="none" rtlCol="0">
            <a:spAutoFit/>
          </a:bodyPr>
          <a:lstStyle/>
          <a:p>
            <a:r>
              <a:rPr lang="en-US" b="1" dirty="0" smtClean="0"/>
              <a:t>A</a:t>
            </a:r>
            <a:endParaRPr lang="de-DE" b="1" dirty="0"/>
          </a:p>
        </p:txBody>
      </p:sp>
      <p:sp>
        <p:nvSpPr>
          <p:cNvPr id="93" name="TextBox 92"/>
          <p:cNvSpPr txBox="1"/>
          <p:nvPr/>
        </p:nvSpPr>
        <p:spPr>
          <a:xfrm>
            <a:off x="3004491" y="4102649"/>
            <a:ext cx="757881" cy="332399"/>
          </a:xfrm>
          <a:prstGeom prst="rect">
            <a:avLst/>
          </a:prstGeom>
          <a:noFill/>
        </p:spPr>
        <p:txBody>
          <a:bodyPr wrap="none" rtlCol="0">
            <a:spAutoFit/>
          </a:bodyPr>
          <a:lstStyle/>
          <a:p>
            <a:r>
              <a:rPr lang="en-US" dirty="0" smtClean="0"/>
              <a:t>2 steps</a:t>
            </a:r>
            <a:endParaRPr lang="de-DE" dirty="0"/>
          </a:p>
        </p:txBody>
      </p:sp>
      <p:cxnSp>
        <p:nvCxnSpPr>
          <p:cNvPr id="94" name="Straight Connector 93"/>
          <p:cNvCxnSpPr/>
          <p:nvPr/>
        </p:nvCxnSpPr>
        <p:spPr>
          <a:xfrm>
            <a:off x="5281184" y="4662894"/>
            <a:ext cx="10369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318099" y="4403666"/>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318099"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995037"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136269" y="4163332"/>
            <a:ext cx="291715" cy="332399"/>
          </a:xfrm>
          <a:prstGeom prst="rect">
            <a:avLst/>
          </a:prstGeom>
          <a:noFill/>
        </p:spPr>
        <p:txBody>
          <a:bodyPr wrap="none" rtlCol="0">
            <a:spAutoFit/>
          </a:bodyPr>
          <a:lstStyle/>
          <a:p>
            <a:r>
              <a:rPr lang="en-US" b="1" dirty="0" smtClean="0"/>
              <a:t>A</a:t>
            </a:r>
            <a:endParaRPr lang="de-DE" b="1" dirty="0"/>
          </a:p>
        </p:txBody>
      </p:sp>
      <p:sp>
        <p:nvSpPr>
          <p:cNvPr id="116" name="TextBox 115"/>
          <p:cNvSpPr txBox="1"/>
          <p:nvPr/>
        </p:nvSpPr>
        <p:spPr>
          <a:xfrm>
            <a:off x="4143798" y="4792509"/>
            <a:ext cx="275845" cy="332399"/>
          </a:xfrm>
          <a:prstGeom prst="rect">
            <a:avLst/>
          </a:prstGeom>
          <a:noFill/>
        </p:spPr>
        <p:txBody>
          <a:bodyPr wrap="none" rtlCol="0">
            <a:spAutoFit/>
          </a:bodyPr>
          <a:lstStyle/>
          <a:p>
            <a:r>
              <a:rPr lang="en-US" b="1" dirty="0" smtClean="0"/>
              <a:t>C</a:t>
            </a:r>
            <a:endParaRPr lang="de-DE" b="1" dirty="0"/>
          </a:p>
        </p:txBody>
      </p:sp>
      <p:sp>
        <p:nvSpPr>
          <p:cNvPr id="117" name="TextBox 116"/>
          <p:cNvSpPr txBox="1"/>
          <p:nvPr/>
        </p:nvSpPr>
        <p:spPr>
          <a:xfrm>
            <a:off x="6577328" y="4144437"/>
            <a:ext cx="298928" cy="332399"/>
          </a:xfrm>
          <a:prstGeom prst="rect">
            <a:avLst/>
          </a:prstGeom>
          <a:noFill/>
        </p:spPr>
        <p:txBody>
          <a:bodyPr wrap="none" rtlCol="0">
            <a:spAutoFit/>
          </a:bodyPr>
          <a:lstStyle/>
          <a:p>
            <a:r>
              <a:rPr lang="en-US" b="1" dirty="0" smtClean="0"/>
              <a:t>G</a:t>
            </a:r>
            <a:endParaRPr lang="de-DE" b="1" dirty="0"/>
          </a:p>
        </p:txBody>
      </p:sp>
      <p:sp>
        <p:nvSpPr>
          <p:cNvPr id="118" name="TextBox 117"/>
          <p:cNvSpPr txBox="1"/>
          <p:nvPr/>
        </p:nvSpPr>
        <p:spPr>
          <a:xfrm>
            <a:off x="6565039" y="4792509"/>
            <a:ext cx="298928" cy="332399"/>
          </a:xfrm>
          <a:prstGeom prst="rect">
            <a:avLst/>
          </a:prstGeom>
          <a:noFill/>
        </p:spPr>
        <p:txBody>
          <a:bodyPr wrap="none" rtlCol="0">
            <a:spAutoFit/>
          </a:bodyPr>
          <a:lstStyle/>
          <a:p>
            <a:r>
              <a:rPr lang="en-US" b="1" dirty="0" smtClean="0"/>
              <a:t>G</a:t>
            </a:r>
            <a:endParaRPr lang="de-DE" b="1" dirty="0"/>
          </a:p>
        </p:txBody>
      </p:sp>
      <p:cxnSp>
        <p:nvCxnSpPr>
          <p:cNvPr id="120" name="Straight Connector 119"/>
          <p:cNvCxnSpPr/>
          <p:nvPr/>
        </p:nvCxnSpPr>
        <p:spPr>
          <a:xfrm>
            <a:off x="4993653" y="4414349"/>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117699" y="4479006"/>
            <a:ext cx="298928" cy="332399"/>
          </a:xfrm>
          <a:prstGeom prst="rect">
            <a:avLst/>
          </a:prstGeom>
          <a:noFill/>
        </p:spPr>
        <p:txBody>
          <a:bodyPr wrap="none" rtlCol="0">
            <a:spAutoFit/>
          </a:bodyPr>
          <a:lstStyle/>
          <a:p>
            <a:r>
              <a:rPr lang="en-US" b="1" dirty="0" smtClean="0"/>
              <a:t>G</a:t>
            </a:r>
            <a:endParaRPr lang="de-DE" b="1" dirty="0"/>
          </a:p>
        </p:txBody>
      </p:sp>
      <p:sp>
        <p:nvSpPr>
          <p:cNvPr id="122" name="TextBox 121"/>
          <p:cNvSpPr txBox="1"/>
          <p:nvPr/>
        </p:nvSpPr>
        <p:spPr>
          <a:xfrm>
            <a:off x="6187100" y="4479006"/>
            <a:ext cx="298928" cy="332399"/>
          </a:xfrm>
          <a:prstGeom prst="rect">
            <a:avLst/>
          </a:prstGeom>
          <a:noFill/>
        </p:spPr>
        <p:txBody>
          <a:bodyPr wrap="none" rtlCol="0">
            <a:spAutoFit/>
          </a:bodyPr>
          <a:lstStyle/>
          <a:p>
            <a:r>
              <a:rPr lang="en-US" b="1" dirty="0" smtClean="0"/>
              <a:t>G</a:t>
            </a:r>
            <a:endParaRPr lang="de-DE" b="1" dirty="0"/>
          </a:p>
        </p:txBody>
      </p:sp>
      <p:sp>
        <p:nvSpPr>
          <p:cNvPr id="123" name="TextBox 122"/>
          <p:cNvSpPr txBox="1"/>
          <p:nvPr/>
        </p:nvSpPr>
        <p:spPr>
          <a:xfrm>
            <a:off x="5444165" y="4102649"/>
            <a:ext cx="678128" cy="332399"/>
          </a:xfrm>
          <a:prstGeom prst="rect">
            <a:avLst/>
          </a:prstGeom>
          <a:noFill/>
        </p:spPr>
        <p:txBody>
          <a:bodyPr wrap="none" rtlCol="0">
            <a:spAutoFit/>
          </a:bodyPr>
          <a:lstStyle/>
          <a:p>
            <a:r>
              <a:rPr lang="en-US" dirty="0" smtClean="0"/>
              <a:t>1 step</a:t>
            </a:r>
            <a:endParaRPr lang="de-DE" dirty="0"/>
          </a:p>
        </p:txBody>
      </p:sp>
      <p:cxnSp>
        <p:nvCxnSpPr>
          <p:cNvPr id="124" name="Straight Connector 123"/>
          <p:cNvCxnSpPr/>
          <p:nvPr/>
        </p:nvCxnSpPr>
        <p:spPr>
          <a:xfrm>
            <a:off x="7543728" y="4662894"/>
            <a:ext cx="10369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8580643" y="4403666"/>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580643"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7257581" y="466289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023886" y="4163332"/>
            <a:ext cx="268632" cy="332399"/>
          </a:xfrm>
          <a:prstGeom prst="rect">
            <a:avLst/>
          </a:prstGeom>
          <a:noFill/>
        </p:spPr>
        <p:txBody>
          <a:bodyPr wrap="none" rtlCol="0">
            <a:spAutoFit/>
          </a:bodyPr>
          <a:lstStyle/>
          <a:p>
            <a:r>
              <a:rPr lang="en-US" b="1" dirty="0" smtClean="0"/>
              <a:t>T</a:t>
            </a:r>
            <a:endParaRPr lang="de-DE" b="1" dirty="0"/>
          </a:p>
        </p:txBody>
      </p:sp>
      <p:sp>
        <p:nvSpPr>
          <p:cNvPr id="129" name="TextBox 128"/>
          <p:cNvSpPr txBox="1"/>
          <p:nvPr/>
        </p:nvSpPr>
        <p:spPr>
          <a:xfrm>
            <a:off x="7031415" y="4792509"/>
            <a:ext cx="268632" cy="332399"/>
          </a:xfrm>
          <a:prstGeom prst="rect">
            <a:avLst/>
          </a:prstGeom>
          <a:noFill/>
        </p:spPr>
        <p:txBody>
          <a:bodyPr wrap="none" rtlCol="0">
            <a:spAutoFit/>
          </a:bodyPr>
          <a:lstStyle/>
          <a:p>
            <a:r>
              <a:rPr lang="en-US" b="1" dirty="0" smtClean="0"/>
              <a:t>T</a:t>
            </a:r>
            <a:endParaRPr lang="de-DE" b="1" dirty="0"/>
          </a:p>
        </p:txBody>
      </p:sp>
      <p:sp>
        <p:nvSpPr>
          <p:cNvPr id="130" name="TextBox 129"/>
          <p:cNvSpPr txBox="1"/>
          <p:nvPr/>
        </p:nvSpPr>
        <p:spPr>
          <a:xfrm>
            <a:off x="8839872" y="4144437"/>
            <a:ext cx="268632" cy="332399"/>
          </a:xfrm>
          <a:prstGeom prst="rect">
            <a:avLst/>
          </a:prstGeom>
          <a:noFill/>
        </p:spPr>
        <p:txBody>
          <a:bodyPr wrap="none" rtlCol="0">
            <a:spAutoFit/>
          </a:bodyPr>
          <a:lstStyle/>
          <a:p>
            <a:r>
              <a:rPr lang="en-US" b="1" dirty="0" smtClean="0"/>
              <a:t>T</a:t>
            </a:r>
            <a:endParaRPr lang="de-DE" b="1" dirty="0"/>
          </a:p>
        </p:txBody>
      </p:sp>
      <p:sp>
        <p:nvSpPr>
          <p:cNvPr id="131" name="TextBox 130"/>
          <p:cNvSpPr txBox="1"/>
          <p:nvPr/>
        </p:nvSpPr>
        <p:spPr>
          <a:xfrm>
            <a:off x="8827583" y="4792509"/>
            <a:ext cx="268632" cy="332399"/>
          </a:xfrm>
          <a:prstGeom prst="rect">
            <a:avLst/>
          </a:prstGeom>
          <a:noFill/>
        </p:spPr>
        <p:txBody>
          <a:bodyPr wrap="none" rtlCol="0">
            <a:spAutoFit/>
          </a:bodyPr>
          <a:lstStyle/>
          <a:p>
            <a:r>
              <a:rPr lang="en-US" b="1" dirty="0" smtClean="0"/>
              <a:t>T</a:t>
            </a:r>
            <a:endParaRPr lang="de-DE" b="1" dirty="0"/>
          </a:p>
        </p:txBody>
      </p:sp>
      <p:cxnSp>
        <p:nvCxnSpPr>
          <p:cNvPr id="133" name="Straight Connector 132"/>
          <p:cNvCxnSpPr/>
          <p:nvPr/>
        </p:nvCxnSpPr>
        <p:spPr>
          <a:xfrm>
            <a:off x="7256197" y="4414349"/>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7380243" y="4479006"/>
            <a:ext cx="268632" cy="332399"/>
          </a:xfrm>
          <a:prstGeom prst="rect">
            <a:avLst/>
          </a:prstGeom>
          <a:noFill/>
        </p:spPr>
        <p:txBody>
          <a:bodyPr wrap="none" rtlCol="0">
            <a:spAutoFit/>
          </a:bodyPr>
          <a:lstStyle/>
          <a:p>
            <a:r>
              <a:rPr lang="en-US" b="1" dirty="0" smtClean="0"/>
              <a:t>T</a:t>
            </a:r>
            <a:endParaRPr lang="de-DE" b="1" dirty="0"/>
          </a:p>
        </p:txBody>
      </p:sp>
      <p:sp>
        <p:nvSpPr>
          <p:cNvPr id="135" name="TextBox 134"/>
          <p:cNvSpPr txBox="1"/>
          <p:nvPr/>
        </p:nvSpPr>
        <p:spPr>
          <a:xfrm>
            <a:off x="8449645" y="4479006"/>
            <a:ext cx="268632" cy="332399"/>
          </a:xfrm>
          <a:prstGeom prst="rect">
            <a:avLst/>
          </a:prstGeom>
          <a:noFill/>
        </p:spPr>
        <p:txBody>
          <a:bodyPr wrap="none" rtlCol="0">
            <a:spAutoFit/>
          </a:bodyPr>
          <a:lstStyle/>
          <a:p>
            <a:r>
              <a:rPr lang="en-US" b="1" dirty="0" smtClean="0"/>
              <a:t>T</a:t>
            </a:r>
            <a:endParaRPr lang="de-DE" b="1" dirty="0"/>
          </a:p>
        </p:txBody>
      </p:sp>
      <p:sp>
        <p:nvSpPr>
          <p:cNvPr id="136" name="TextBox 135"/>
          <p:cNvSpPr txBox="1"/>
          <p:nvPr/>
        </p:nvSpPr>
        <p:spPr>
          <a:xfrm>
            <a:off x="7706709" y="4102649"/>
            <a:ext cx="757881" cy="332399"/>
          </a:xfrm>
          <a:prstGeom prst="rect">
            <a:avLst/>
          </a:prstGeom>
          <a:noFill/>
        </p:spPr>
        <p:txBody>
          <a:bodyPr wrap="none" rtlCol="0">
            <a:spAutoFit/>
          </a:bodyPr>
          <a:lstStyle/>
          <a:p>
            <a:r>
              <a:rPr lang="en-US" dirty="0" smtClean="0"/>
              <a:t>0 steps</a:t>
            </a:r>
            <a:endParaRPr lang="de-DE" dirty="0"/>
          </a:p>
        </p:txBody>
      </p:sp>
      <p:cxnSp>
        <p:nvCxnSpPr>
          <p:cNvPr id="137" name="Straight Connector 136"/>
          <p:cNvCxnSpPr/>
          <p:nvPr/>
        </p:nvCxnSpPr>
        <p:spPr>
          <a:xfrm>
            <a:off x="2841510" y="5712583"/>
            <a:ext cx="10369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878425" y="5453354"/>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878425" y="5712583"/>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2555363" y="5712583"/>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321668" y="5228961"/>
            <a:ext cx="291715" cy="332399"/>
          </a:xfrm>
          <a:prstGeom prst="rect">
            <a:avLst/>
          </a:prstGeom>
          <a:noFill/>
        </p:spPr>
        <p:txBody>
          <a:bodyPr wrap="none" rtlCol="0">
            <a:spAutoFit/>
          </a:bodyPr>
          <a:lstStyle/>
          <a:p>
            <a:r>
              <a:rPr lang="en-US" b="1" dirty="0" smtClean="0"/>
              <a:t>A</a:t>
            </a:r>
            <a:endParaRPr lang="de-DE" b="1" dirty="0"/>
          </a:p>
        </p:txBody>
      </p:sp>
      <p:sp>
        <p:nvSpPr>
          <p:cNvPr id="142" name="TextBox 141"/>
          <p:cNvSpPr txBox="1"/>
          <p:nvPr/>
        </p:nvSpPr>
        <p:spPr>
          <a:xfrm>
            <a:off x="2329196" y="5842197"/>
            <a:ext cx="275845" cy="332399"/>
          </a:xfrm>
          <a:prstGeom prst="rect">
            <a:avLst/>
          </a:prstGeom>
          <a:noFill/>
        </p:spPr>
        <p:txBody>
          <a:bodyPr wrap="none" rtlCol="0">
            <a:spAutoFit/>
          </a:bodyPr>
          <a:lstStyle/>
          <a:p>
            <a:r>
              <a:rPr lang="en-US" b="1" dirty="0" smtClean="0"/>
              <a:t>C</a:t>
            </a:r>
            <a:endParaRPr lang="de-DE" b="1" dirty="0"/>
          </a:p>
        </p:txBody>
      </p:sp>
      <p:cxnSp>
        <p:nvCxnSpPr>
          <p:cNvPr id="144" name="Straight Connector 143"/>
          <p:cNvCxnSpPr/>
          <p:nvPr/>
        </p:nvCxnSpPr>
        <p:spPr>
          <a:xfrm>
            <a:off x="2553978" y="5464037"/>
            <a:ext cx="286147" cy="2592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678025" y="5528694"/>
            <a:ext cx="275845" cy="332399"/>
          </a:xfrm>
          <a:prstGeom prst="rect">
            <a:avLst/>
          </a:prstGeom>
          <a:noFill/>
        </p:spPr>
        <p:txBody>
          <a:bodyPr wrap="none" rtlCol="0">
            <a:spAutoFit/>
          </a:bodyPr>
          <a:lstStyle/>
          <a:p>
            <a:r>
              <a:rPr lang="en-US" b="1" dirty="0" smtClean="0"/>
              <a:t>C</a:t>
            </a:r>
            <a:endParaRPr lang="de-DE" b="1" dirty="0"/>
          </a:p>
        </p:txBody>
      </p:sp>
      <p:sp>
        <p:nvSpPr>
          <p:cNvPr id="146" name="TextBox 145"/>
          <p:cNvSpPr txBox="1"/>
          <p:nvPr/>
        </p:nvSpPr>
        <p:spPr>
          <a:xfrm>
            <a:off x="3747426" y="5528694"/>
            <a:ext cx="275845" cy="332399"/>
          </a:xfrm>
          <a:prstGeom prst="rect">
            <a:avLst/>
          </a:prstGeom>
          <a:noFill/>
        </p:spPr>
        <p:txBody>
          <a:bodyPr wrap="none" rtlCol="0">
            <a:spAutoFit/>
          </a:bodyPr>
          <a:lstStyle/>
          <a:p>
            <a:r>
              <a:rPr lang="en-US" b="1" dirty="0" smtClean="0"/>
              <a:t>C</a:t>
            </a:r>
            <a:endParaRPr lang="de-DE" b="1" dirty="0"/>
          </a:p>
        </p:txBody>
      </p:sp>
      <p:sp>
        <p:nvSpPr>
          <p:cNvPr id="147" name="TextBox 146"/>
          <p:cNvSpPr txBox="1"/>
          <p:nvPr/>
        </p:nvSpPr>
        <p:spPr>
          <a:xfrm>
            <a:off x="3004491" y="5152337"/>
            <a:ext cx="757881" cy="332399"/>
          </a:xfrm>
          <a:prstGeom prst="rect">
            <a:avLst/>
          </a:prstGeom>
          <a:noFill/>
        </p:spPr>
        <p:txBody>
          <a:bodyPr wrap="none" rtlCol="0">
            <a:spAutoFit/>
          </a:bodyPr>
          <a:lstStyle/>
          <a:p>
            <a:r>
              <a:rPr lang="en-US" dirty="0" smtClean="0"/>
              <a:t>2 steps</a:t>
            </a:r>
            <a:endParaRPr lang="de-DE" dirty="0"/>
          </a:p>
        </p:txBody>
      </p:sp>
      <p:sp>
        <p:nvSpPr>
          <p:cNvPr id="148" name="TextBox 147"/>
          <p:cNvSpPr txBox="1"/>
          <p:nvPr/>
        </p:nvSpPr>
        <p:spPr>
          <a:xfrm>
            <a:off x="4136269" y="5228961"/>
            <a:ext cx="291715" cy="332399"/>
          </a:xfrm>
          <a:prstGeom prst="rect">
            <a:avLst/>
          </a:prstGeom>
          <a:noFill/>
        </p:spPr>
        <p:txBody>
          <a:bodyPr wrap="none" rtlCol="0">
            <a:spAutoFit/>
          </a:bodyPr>
          <a:lstStyle/>
          <a:p>
            <a:r>
              <a:rPr lang="en-US" b="1" dirty="0" smtClean="0"/>
              <a:t>A</a:t>
            </a:r>
            <a:endParaRPr lang="de-DE" b="1" dirty="0"/>
          </a:p>
        </p:txBody>
      </p:sp>
      <p:sp>
        <p:nvSpPr>
          <p:cNvPr id="149" name="TextBox 148"/>
          <p:cNvSpPr txBox="1"/>
          <p:nvPr/>
        </p:nvSpPr>
        <p:spPr>
          <a:xfrm>
            <a:off x="4143798" y="5842197"/>
            <a:ext cx="275845" cy="332399"/>
          </a:xfrm>
          <a:prstGeom prst="rect">
            <a:avLst/>
          </a:prstGeom>
          <a:noFill/>
        </p:spPr>
        <p:txBody>
          <a:bodyPr wrap="none" rtlCol="0">
            <a:spAutoFit/>
          </a:bodyPr>
          <a:lstStyle/>
          <a:p>
            <a:r>
              <a:rPr lang="en-US" b="1" dirty="0" smtClean="0"/>
              <a:t>C</a:t>
            </a:r>
            <a:endParaRPr lang="de-DE" b="1" dirty="0"/>
          </a:p>
        </p:txBody>
      </p:sp>
      <p:sp>
        <p:nvSpPr>
          <p:cNvPr id="5" name="TextBox 4"/>
          <p:cNvSpPr txBox="1"/>
          <p:nvPr/>
        </p:nvSpPr>
        <p:spPr>
          <a:xfrm>
            <a:off x="3210909" y="4957571"/>
            <a:ext cx="277288" cy="235449"/>
          </a:xfrm>
          <a:prstGeom prst="rect">
            <a:avLst/>
          </a:prstGeom>
          <a:noFill/>
        </p:spPr>
        <p:txBody>
          <a:bodyPr wrap="none" rtlCol="0">
            <a:spAutoFit/>
          </a:bodyPr>
          <a:lstStyle/>
          <a:p>
            <a:r>
              <a:rPr lang="en-US" sz="1100" dirty="0" smtClean="0"/>
              <a:t>or</a:t>
            </a:r>
            <a:endParaRPr lang="de-DE" sz="1100" dirty="0"/>
          </a:p>
        </p:txBody>
      </p:sp>
      <p:cxnSp>
        <p:nvCxnSpPr>
          <p:cNvPr id="7" name="Straight Connector 6"/>
          <p:cNvCxnSpPr/>
          <p:nvPr/>
        </p:nvCxnSpPr>
        <p:spPr>
          <a:xfrm>
            <a:off x="2613383" y="4750376"/>
            <a:ext cx="85053" cy="117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007877" y="5502635"/>
            <a:ext cx="85053" cy="117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07877" y="4750376"/>
            <a:ext cx="85053" cy="117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2617080" y="5502230"/>
            <a:ext cx="85053" cy="117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061654" y="4462524"/>
            <a:ext cx="85053" cy="117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21062" y="5060100"/>
            <a:ext cx="1744858" cy="581698"/>
          </a:xfrm>
          <a:prstGeom prst="rect">
            <a:avLst/>
          </a:prstGeom>
          <a:noFill/>
        </p:spPr>
        <p:txBody>
          <a:bodyPr wrap="square" rtlCol="0">
            <a:spAutoFit/>
          </a:bodyPr>
          <a:lstStyle/>
          <a:p>
            <a:r>
              <a:rPr lang="en-US" sz="1200" dirty="0" smtClean="0"/>
              <a:t>Not informative for phylogeny because all sites are the same</a:t>
            </a:r>
            <a:endParaRPr lang="de-DE" sz="1200" dirty="0"/>
          </a:p>
        </p:txBody>
      </p:sp>
      <p:sp>
        <p:nvSpPr>
          <p:cNvPr id="12" name="TextBox 11"/>
          <p:cNvSpPr txBox="1"/>
          <p:nvPr/>
        </p:nvSpPr>
        <p:spPr>
          <a:xfrm>
            <a:off x="1" y="6237312"/>
            <a:ext cx="7321062" cy="646331"/>
          </a:xfrm>
          <a:prstGeom prst="rect">
            <a:avLst/>
          </a:prstGeom>
          <a:noFill/>
        </p:spPr>
        <p:txBody>
          <a:bodyPr wrap="square" rtlCol="0">
            <a:spAutoFit/>
          </a:bodyPr>
          <a:lstStyle/>
          <a:p>
            <a:r>
              <a:rPr lang="en-US" dirty="0" smtClean="0"/>
              <a:t>Total length of the tree L = total # evolutionary changes/steps </a:t>
            </a:r>
          </a:p>
          <a:p>
            <a:r>
              <a:rPr lang="en-US" dirty="0" smtClean="0"/>
              <a:t>= sum of length l of each site k; here: 1 + 1 + 2 + 1 + 0 = 5</a:t>
            </a:r>
            <a:endParaRPr lang="de-DE" dirty="0"/>
          </a:p>
        </p:txBody>
      </p:sp>
      <p:grpSp>
        <p:nvGrpSpPr>
          <p:cNvPr id="14" name="Group 13"/>
          <p:cNvGrpSpPr/>
          <p:nvPr/>
        </p:nvGrpSpPr>
        <p:grpSpPr>
          <a:xfrm>
            <a:off x="7240070" y="5832037"/>
            <a:ext cx="1004338" cy="923330"/>
            <a:chOff x="7240070" y="5832037"/>
            <a:chExt cx="1004338" cy="923330"/>
          </a:xfrm>
        </p:grpSpPr>
        <p:sp>
          <p:nvSpPr>
            <p:cNvPr id="153" name="TextBox 152"/>
            <p:cNvSpPr txBox="1"/>
            <p:nvPr/>
          </p:nvSpPr>
          <p:spPr>
            <a:xfrm>
              <a:off x="7600110" y="5832037"/>
              <a:ext cx="502061" cy="923330"/>
            </a:xfrm>
            <a:prstGeom prst="rect">
              <a:avLst/>
            </a:prstGeom>
            <a:noFill/>
          </p:spPr>
          <p:txBody>
            <a:bodyPr wrap="none" rtlCol="0">
              <a:spAutoFit/>
            </a:bodyPr>
            <a:lstStyle/>
            <a:p>
              <a:r>
                <a:rPr lang="el-GR" sz="5400" dirty="0" smtClean="0"/>
                <a:t>Σ</a:t>
              </a:r>
              <a:endParaRPr lang="de-DE" sz="5400" dirty="0"/>
            </a:p>
          </p:txBody>
        </p:sp>
        <p:sp>
          <p:nvSpPr>
            <p:cNvPr id="154" name="TextBox 153"/>
            <p:cNvSpPr txBox="1"/>
            <p:nvPr/>
          </p:nvSpPr>
          <p:spPr>
            <a:xfrm>
              <a:off x="7240070" y="6109036"/>
              <a:ext cx="450764" cy="369332"/>
            </a:xfrm>
            <a:prstGeom prst="rect">
              <a:avLst/>
            </a:prstGeom>
            <a:noFill/>
          </p:spPr>
          <p:txBody>
            <a:bodyPr wrap="none" rtlCol="0">
              <a:spAutoFit/>
            </a:bodyPr>
            <a:lstStyle/>
            <a:p>
              <a:r>
                <a:rPr lang="en-US" dirty="0" smtClean="0"/>
                <a:t>L =</a:t>
              </a:r>
              <a:endParaRPr lang="de-DE" dirty="0"/>
            </a:p>
          </p:txBody>
        </p:sp>
        <p:sp>
          <p:nvSpPr>
            <p:cNvPr id="155" name="TextBox 154"/>
            <p:cNvSpPr txBox="1"/>
            <p:nvPr/>
          </p:nvSpPr>
          <p:spPr>
            <a:xfrm>
              <a:off x="7706709" y="5887792"/>
              <a:ext cx="248786" cy="261610"/>
            </a:xfrm>
            <a:prstGeom prst="rect">
              <a:avLst/>
            </a:prstGeom>
            <a:noFill/>
          </p:spPr>
          <p:txBody>
            <a:bodyPr wrap="none" rtlCol="0">
              <a:spAutoFit/>
            </a:bodyPr>
            <a:lstStyle/>
            <a:p>
              <a:r>
                <a:rPr lang="en-US" sz="1100" dirty="0" smtClean="0"/>
                <a:t>k</a:t>
              </a:r>
              <a:endParaRPr lang="de-DE" sz="1100" dirty="0"/>
            </a:p>
          </p:txBody>
        </p:sp>
        <p:sp>
          <p:nvSpPr>
            <p:cNvPr id="156" name="TextBox 155"/>
            <p:cNvSpPr txBox="1"/>
            <p:nvPr/>
          </p:nvSpPr>
          <p:spPr>
            <a:xfrm>
              <a:off x="7709066" y="6488835"/>
              <a:ext cx="359394" cy="261610"/>
            </a:xfrm>
            <a:prstGeom prst="rect">
              <a:avLst/>
            </a:prstGeom>
            <a:noFill/>
          </p:spPr>
          <p:txBody>
            <a:bodyPr wrap="none" rtlCol="0">
              <a:spAutoFit/>
            </a:bodyPr>
            <a:lstStyle/>
            <a:p>
              <a:r>
                <a:rPr lang="en-US" sz="1100" dirty="0" err="1" smtClean="0"/>
                <a:t>i</a:t>
              </a:r>
              <a:r>
                <a:rPr lang="en-US" sz="1100" dirty="0" smtClean="0"/>
                <a:t>=1</a:t>
              </a:r>
              <a:endParaRPr lang="de-DE" sz="1100" dirty="0"/>
            </a:p>
          </p:txBody>
        </p:sp>
        <p:sp>
          <p:nvSpPr>
            <p:cNvPr id="157" name="TextBox 156"/>
            <p:cNvSpPr txBox="1"/>
            <p:nvPr/>
          </p:nvSpPr>
          <p:spPr>
            <a:xfrm>
              <a:off x="7960150" y="6125100"/>
              <a:ext cx="231154" cy="338554"/>
            </a:xfrm>
            <a:prstGeom prst="rect">
              <a:avLst/>
            </a:prstGeom>
            <a:noFill/>
          </p:spPr>
          <p:txBody>
            <a:bodyPr wrap="none" rtlCol="0">
              <a:spAutoFit/>
            </a:bodyPr>
            <a:lstStyle/>
            <a:p>
              <a:r>
                <a:rPr lang="en-US" sz="1600" dirty="0" smtClean="0"/>
                <a:t>l</a:t>
              </a:r>
              <a:endParaRPr lang="de-DE" dirty="0"/>
            </a:p>
          </p:txBody>
        </p:sp>
        <p:sp>
          <p:nvSpPr>
            <p:cNvPr id="159" name="TextBox 158"/>
            <p:cNvSpPr txBox="1"/>
            <p:nvPr/>
          </p:nvSpPr>
          <p:spPr>
            <a:xfrm>
              <a:off x="8027682" y="6218499"/>
              <a:ext cx="216726" cy="261610"/>
            </a:xfrm>
            <a:prstGeom prst="rect">
              <a:avLst/>
            </a:prstGeom>
            <a:noFill/>
          </p:spPr>
          <p:txBody>
            <a:bodyPr wrap="none" rtlCol="0">
              <a:spAutoFit/>
            </a:bodyPr>
            <a:lstStyle/>
            <a:p>
              <a:r>
                <a:rPr lang="en-US" sz="1100" dirty="0" err="1" smtClean="0"/>
                <a:t>i</a:t>
              </a:r>
              <a:endParaRPr lang="de-DE" sz="1100" dirty="0"/>
            </a:p>
          </p:txBody>
        </p:sp>
      </p:grpSp>
      <p:sp>
        <p:nvSpPr>
          <p:cNvPr id="160" name="TextBox 159"/>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22900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092004"/>
            <a:ext cx="1808252" cy="369332"/>
          </a:xfrm>
          <a:prstGeom prst="rect">
            <a:avLst/>
          </a:prstGeom>
          <a:noFill/>
        </p:spPr>
        <p:txBody>
          <a:bodyPr wrap="none" rtlCol="0">
            <a:spAutoFit/>
          </a:bodyPr>
          <a:lstStyle/>
          <a:p>
            <a:r>
              <a:rPr lang="en-US" dirty="0" smtClean="0"/>
              <a:t>Alternative trees:</a:t>
            </a:r>
            <a:endParaRPr lang="de-DE" dirty="0"/>
          </a:p>
        </p:txBody>
      </p:sp>
      <p:cxnSp>
        <p:nvCxnSpPr>
          <p:cNvPr id="4" name="Straight Connector 3"/>
          <p:cNvCxnSpPr/>
          <p:nvPr/>
        </p:nvCxnSpPr>
        <p:spPr>
          <a:xfrm>
            <a:off x="1043608" y="3388148"/>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203687" y="310011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95736" y="3388148"/>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33618" y="3388148"/>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2322" y="2846118"/>
            <a:ext cx="301686" cy="369332"/>
          </a:xfrm>
          <a:prstGeom prst="rect">
            <a:avLst/>
          </a:prstGeom>
          <a:noFill/>
        </p:spPr>
        <p:txBody>
          <a:bodyPr wrap="none" rtlCol="0">
            <a:spAutoFit/>
          </a:bodyPr>
          <a:lstStyle/>
          <a:p>
            <a:r>
              <a:rPr lang="en-US" b="1" dirty="0" smtClean="0"/>
              <a:t>1</a:t>
            </a:r>
            <a:endParaRPr lang="de-DE" b="1" dirty="0"/>
          </a:p>
        </p:txBody>
      </p:sp>
      <p:sp>
        <p:nvSpPr>
          <p:cNvPr id="9" name="TextBox 8"/>
          <p:cNvSpPr txBox="1"/>
          <p:nvPr/>
        </p:nvSpPr>
        <p:spPr>
          <a:xfrm>
            <a:off x="482322" y="3532164"/>
            <a:ext cx="301686" cy="369332"/>
          </a:xfrm>
          <a:prstGeom prst="rect">
            <a:avLst/>
          </a:prstGeom>
          <a:noFill/>
        </p:spPr>
        <p:txBody>
          <a:bodyPr wrap="none" rtlCol="0">
            <a:spAutoFit/>
          </a:bodyPr>
          <a:lstStyle/>
          <a:p>
            <a:r>
              <a:rPr lang="en-US" b="1" dirty="0" smtClean="0"/>
              <a:t>2</a:t>
            </a:r>
            <a:endParaRPr lang="de-DE" b="1" dirty="0"/>
          </a:p>
        </p:txBody>
      </p:sp>
      <p:sp>
        <p:nvSpPr>
          <p:cNvPr id="10" name="TextBox 9"/>
          <p:cNvSpPr txBox="1"/>
          <p:nvPr/>
        </p:nvSpPr>
        <p:spPr>
          <a:xfrm>
            <a:off x="2491719" y="2812084"/>
            <a:ext cx="301686" cy="369332"/>
          </a:xfrm>
          <a:prstGeom prst="rect">
            <a:avLst/>
          </a:prstGeom>
          <a:noFill/>
        </p:spPr>
        <p:txBody>
          <a:bodyPr wrap="none" rtlCol="0">
            <a:spAutoFit/>
          </a:bodyPr>
          <a:lstStyle/>
          <a:p>
            <a:r>
              <a:rPr lang="en-US" b="1" dirty="0" smtClean="0"/>
              <a:t>3</a:t>
            </a:r>
            <a:endParaRPr lang="de-DE" b="1" dirty="0"/>
          </a:p>
        </p:txBody>
      </p:sp>
      <p:sp>
        <p:nvSpPr>
          <p:cNvPr id="11" name="TextBox 10"/>
          <p:cNvSpPr txBox="1"/>
          <p:nvPr/>
        </p:nvSpPr>
        <p:spPr>
          <a:xfrm>
            <a:off x="2478065" y="3532164"/>
            <a:ext cx="301686" cy="369332"/>
          </a:xfrm>
          <a:prstGeom prst="rect">
            <a:avLst/>
          </a:prstGeom>
          <a:noFill/>
        </p:spPr>
        <p:txBody>
          <a:bodyPr wrap="none" rtlCol="0">
            <a:spAutoFit/>
          </a:bodyPr>
          <a:lstStyle/>
          <a:p>
            <a:r>
              <a:rPr lang="en-US" b="1" dirty="0" smtClean="0"/>
              <a:t>4</a:t>
            </a:r>
            <a:endParaRPr lang="de-DE" b="1" dirty="0"/>
          </a:p>
        </p:txBody>
      </p:sp>
      <p:cxnSp>
        <p:nvCxnSpPr>
          <p:cNvPr id="12" name="Straight Connector 11"/>
          <p:cNvCxnSpPr/>
          <p:nvPr/>
        </p:nvCxnSpPr>
        <p:spPr>
          <a:xfrm>
            <a:off x="725667" y="3092165"/>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9632" y="2812084"/>
            <a:ext cx="760465" cy="369332"/>
          </a:xfrm>
          <a:prstGeom prst="rect">
            <a:avLst/>
          </a:prstGeom>
          <a:noFill/>
        </p:spPr>
        <p:txBody>
          <a:bodyPr wrap="none" rtlCol="0">
            <a:spAutoFit/>
          </a:bodyPr>
          <a:lstStyle/>
          <a:p>
            <a:r>
              <a:rPr lang="en-US" dirty="0" smtClean="0"/>
              <a:t>Tree 1</a:t>
            </a:r>
            <a:endParaRPr lang="de-DE" dirty="0"/>
          </a:p>
        </p:txBody>
      </p:sp>
      <p:cxnSp>
        <p:nvCxnSpPr>
          <p:cNvPr id="14" name="Straight Connector 13"/>
          <p:cNvCxnSpPr/>
          <p:nvPr/>
        </p:nvCxnSpPr>
        <p:spPr>
          <a:xfrm>
            <a:off x="4118347" y="3378856"/>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78426" y="3090824"/>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70475" y="337885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808357" y="3378856"/>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57061" y="2836826"/>
            <a:ext cx="301686" cy="369332"/>
          </a:xfrm>
          <a:prstGeom prst="rect">
            <a:avLst/>
          </a:prstGeom>
          <a:noFill/>
        </p:spPr>
        <p:txBody>
          <a:bodyPr wrap="none" rtlCol="0">
            <a:spAutoFit/>
          </a:bodyPr>
          <a:lstStyle/>
          <a:p>
            <a:r>
              <a:rPr lang="en-US" b="1" dirty="0" smtClean="0"/>
              <a:t>1</a:t>
            </a:r>
            <a:endParaRPr lang="de-DE" b="1" dirty="0"/>
          </a:p>
        </p:txBody>
      </p:sp>
      <p:sp>
        <p:nvSpPr>
          <p:cNvPr id="19" name="TextBox 18"/>
          <p:cNvSpPr txBox="1"/>
          <p:nvPr/>
        </p:nvSpPr>
        <p:spPr>
          <a:xfrm>
            <a:off x="3557061" y="3522872"/>
            <a:ext cx="301686" cy="369332"/>
          </a:xfrm>
          <a:prstGeom prst="rect">
            <a:avLst/>
          </a:prstGeom>
          <a:noFill/>
        </p:spPr>
        <p:txBody>
          <a:bodyPr wrap="none" rtlCol="0">
            <a:spAutoFit/>
          </a:bodyPr>
          <a:lstStyle/>
          <a:p>
            <a:r>
              <a:rPr lang="en-US" b="1" dirty="0" smtClean="0"/>
              <a:t>3</a:t>
            </a:r>
            <a:endParaRPr lang="de-DE" b="1" dirty="0"/>
          </a:p>
        </p:txBody>
      </p:sp>
      <p:sp>
        <p:nvSpPr>
          <p:cNvPr id="20" name="TextBox 19"/>
          <p:cNvSpPr txBox="1"/>
          <p:nvPr/>
        </p:nvSpPr>
        <p:spPr>
          <a:xfrm>
            <a:off x="5566458" y="2802792"/>
            <a:ext cx="301686" cy="369332"/>
          </a:xfrm>
          <a:prstGeom prst="rect">
            <a:avLst/>
          </a:prstGeom>
          <a:noFill/>
        </p:spPr>
        <p:txBody>
          <a:bodyPr wrap="none" rtlCol="0">
            <a:spAutoFit/>
          </a:bodyPr>
          <a:lstStyle/>
          <a:p>
            <a:r>
              <a:rPr lang="en-US" b="1" dirty="0" smtClean="0"/>
              <a:t>2</a:t>
            </a:r>
            <a:endParaRPr lang="de-DE" b="1" dirty="0"/>
          </a:p>
        </p:txBody>
      </p:sp>
      <p:sp>
        <p:nvSpPr>
          <p:cNvPr id="21" name="TextBox 20"/>
          <p:cNvSpPr txBox="1"/>
          <p:nvPr/>
        </p:nvSpPr>
        <p:spPr>
          <a:xfrm>
            <a:off x="5552804" y="3522872"/>
            <a:ext cx="301686" cy="369332"/>
          </a:xfrm>
          <a:prstGeom prst="rect">
            <a:avLst/>
          </a:prstGeom>
          <a:noFill/>
        </p:spPr>
        <p:txBody>
          <a:bodyPr wrap="none" rtlCol="0">
            <a:spAutoFit/>
          </a:bodyPr>
          <a:lstStyle/>
          <a:p>
            <a:r>
              <a:rPr lang="en-US" b="1" dirty="0" smtClean="0"/>
              <a:t>4</a:t>
            </a:r>
            <a:endParaRPr lang="de-DE" b="1" dirty="0"/>
          </a:p>
        </p:txBody>
      </p:sp>
      <p:cxnSp>
        <p:nvCxnSpPr>
          <p:cNvPr id="22" name="Straight Connector 21"/>
          <p:cNvCxnSpPr/>
          <p:nvPr/>
        </p:nvCxnSpPr>
        <p:spPr>
          <a:xfrm>
            <a:off x="3800406" y="3082873"/>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34371" y="2802792"/>
            <a:ext cx="760465" cy="369332"/>
          </a:xfrm>
          <a:prstGeom prst="rect">
            <a:avLst/>
          </a:prstGeom>
          <a:noFill/>
        </p:spPr>
        <p:txBody>
          <a:bodyPr wrap="none" rtlCol="0">
            <a:spAutoFit/>
          </a:bodyPr>
          <a:lstStyle/>
          <a:p>
            <a:r>
              <a:rPr lang="en-US" dirty="0" smtClean="0"/>
              <a:t>Tree 2</a:t>
            </a:r>
            <a:endParaRPr lang="de-DE" dirty="0"/>
          </a:p>
        </p:txBody>
      </p:sp>
      <p:cxnSp>
        <p:nvCxnSpPr>
          <p:cNvPr id="24" name="Straight Connector 23"/>
          <p:cNvCxnSpPr/>
          <p:nvPr/>
        </p:nvCxnSpPr>
        <p:spPr>
          <a:xfrm>
            <a:off x="7308304" y="3369043"/>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468383" y="3081011"/>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60432" y="3369043"/>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998314" y="3369043"/>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47018" y="2827013"/>
            <a:ext cx="301686" cy="369332"/>
          </a:xfrm>
          <a:prstGeom prst="rect">
            <a:avLst/>
          </a:prstGeom>
          <a:noFill/>
        </p:spPr>
        <p:txBody>
          <a:bodyPr wrap="none" rtlCol="0">
            <a:spAutoFit/>
          </a:bodyPr>
          <a:lstStyle/>
          <a:p>
            <a:r>
              <a:rPr lang="en-US" b="1" dirty="0" smtClean="0"/>
              <a:t>1</a:t>
            </a:r>
            <a:endParaRPr lang="de-DE" b="1" dirty="0"/>
          </a:p>
        </p:txBody>
      </p:sp>
      <p:sp>
        <p:nvSpPr>
          <p:cNvPr id="29" name="TextBox 28"/>
          <p:cNvSpPr txBox="1"/>
          <p:nvPr/>
        </p:nvSpPr>
        <p:spPr>
          <a:xfrm>
            <a:off x="6747018" y="3513059"/>
            <a:ext cx="301686" cy="369332"/>
          </a:xfrm>
          <a:prstGeom prst="rect">
            <a:avLst/>
          </a:prstGeom>
          <a:noFill/>
        </p:spPr>
        <p:txBody>
          <a:bodyPr wrap="none" rtlCol="0">
            <a:spAutoFit/>
          </a:bodyPr>
          <a:lstStyle/>
          <a:p>
            <a:r>
              <a:rPr lang="en-US" b="1" dirty="0" smtClean="0"/>
              <a:t>4</a:t>
            </a:r>
            <a:endParaRPr lang="de-DE" b="1" dirty="0"/>
          </a:p>
        </p:txBody>
      </p:sp>
      <p:sp>
        <p:nvSpPr>
          <p:cNvPr id="30" name="TextBox 29"/>
          <p:cNvSpPr txBox="1"/>
          <p:nvPr/>
        </p:nvSpPr>
        <p:spPr>
          <a:xfrm>
            <a:off x="8756415" y="2792979"/>
            <a:ext cx="301686" cy="369332"/>
          </a:xfrm>
          <a:prstGeom prst="rect">
            <a:avLst/>
          </a:prstGeom>
          <a:noFill/>
        </p:spPr>
        <p:txBody>
          <a:bodyPr wrap="none" rtlCol="0">
            <a:spAutoFit/>
          </a:bodyPr>
          <a:lstStyle/>
          <a:p>
            <a:r>
              <a:rPr lang="en-US" b="1" dirty="0" smtClean="0"/>
              <a:t>2</a:t>
            </a:r>
            <a:endParaRPr lang="de-DE" b="1" dirty="0"/>
          </a:p>
        </p:txBody>
      </p:sp>
      <p:sp>
        <p:nvSpPr>
          <p:cNvPr id="31" name="TextBox 30"/>
          <p:cNvSpPr txBox="1"/>
          <p:nvPr/>
        </p:nvSpPr>
        <p:spPr>
          <a:xfrm>
            <a:off x="8742761" y="3513059"/>
            <a:ext cx="301686" cy="369332"/>
          </a:xfrm>
          <a:prstGeom prst="rect">
            <a:avLst/>
          </a:prstGeom>
          <a:noFill/>
        </p:spPr>
        <p:txBody>
          <a:bodyPr wrap="none" rtlCol="0">
            <a:spAutoFit/>
          </a:bodyPr>
          <a:lstStyle/>
          <a:p>
            <a:r>
              <a:rPr lang="en-US" b="1" dirty="0" smtClean="0"/>
              <a:t>3</a:t>
            </a:r>
            <a:endParaRPr lang="de-DE" b="1" dirty="0"/>
          </a:p>
        </p:txBody>
      </p:sp>
      <p:cxnSp>
        <p:nvCxnSpPr>
          <p:cNvPr id="32" name="Straight Connector 31"/>
          <p:cNvCxnSpPr/>
          <p:nvPr/>
        </p:nvCxnSpPr>
        <p:spPr>
          <a:xfrm>
            <a:off x="6990363" y="3073060"/>
            <a:ext cx="317941" cy="2880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24328" y="2792979"/>
            <a:ext cx="760465" cy="369332"/>
          </a:xfrm>
          <a:prstGeom prst="rect">
            <a:avLst/>
          </a:prstGeom>
          <a:noFill/>
        </p:spPr>
        <p:txBody>
          <a:bodyPr wrap="none" rtlCol="0">
            <a:spAutoFit/>
          </a:bodyPr>
          <a:lstStyle/>
          <a:p>
            <a:r>
              <a:rPr lang="en-US" dirty="0" smtClean="0"/>
              <a:t>Tree 3</a:t>
            </a:r>
            <a:endParaRPr lang="de-DE" dirty="0"/>
          </a:p>
        </p:txBody>
      </p:sp>
      <p:sp>
        <p:nvSpPr>
          <p:cNvPr id="34" name="Rectangle 33"/>
          <p:cNvSpPr/>
          <p:nvPr/>
        </p:nvSpPr>
        <p:spPr>
          <a:xfrm>
            <a:off x="623245" y="4067780"/>
            <a:ext cx="1992853" cy="369332"/>
          </a:xfrm>
          <a:prstGeom prst="rect">
            <a:avLst/>
          </a:prstGeom>
        </p:spPr>
        <p:txBody>
          <a:bodyPr wrap="none">
            <a:spAutoFit/>
          </a:bodyPr>
          <a:lstStyle/>
          <a:p>
            <a:r>
              <a:rPr lang="en-US" dirty="0" smtClean="0"/>
              <a:t>1 + 1 + 2 + 1 + 0 = 5</a:t>
            </a:r>
            <a:endParaRPr lang="de-DE" dirty="0"/>
          </a:p>
        </p:txBody>
      </p:sp>
      <p:sp>
        <p:nvSpPr>
          <p:cNvPr id="35" name="Rectangle 34"/>
          <p:cNvSpPr/>
          <p:nvPr/>
        </p:nvSpPr>
        <p:spPr>
          <a:xfrm>
            <a:off x="3635896" y="4067780"/>
            <a:ext cx="1992853" cy="369332"/>
          </a:xfrm>
          <a:prstGeom prst="rect">
            <a:avLst/>
          </a:prstGeom>
        </p:spPr>
        <p:txBody>
          <a:bodyPr wrap="none">
            <a:spAutoFit/>
          </a:bodyPr>
          <a:lstStyle/>
          <a:p>
            <a:r>
              <a:rPr lang="en-US" dirty="0" smtClean="0"/>
              <a:t>2 + 2 + 1 + 1 + 0 = 6</a:t>
            </a:r>
            <a:endParaRPr lang="de-DE" dirty="0"/>
          </a:p>
        </p:txBody>
      </p:sp>
      <p:sp>
        <p:nvSpPr>
          <p:cNvPr id="36" name="Rectangle 35"/>
          <p:cNvSpPr/>
          <p:nvPr/>
        </p:nvSpPr>
        <p:spPr>
          <a:xfrm>
            <a:off x="6948264" y="4067780"/>
            <a:ext cx="1992853" cy="369332"/>
          </a:xfrm>
          <a:prstGeom prst="rect">
            <a:avLst/>
          </a:prstGeom>
        </p:spPr>
        <p:txBody>
          <a:bodyPr wrap="none">
            <a:spAutoFit/>
          </a:bodyPr>
          <a:lstStyle/>
          <a:p>
            <a:r>
              <a:rPr lang="en-US" dirty="0" smtClean="0"/>
              <a:t>2 + 2 + 2 + 1 + 0 = 7</a:t>
            </a:r>
            <a:endParaRPr lang="de-DE" dirty="0"/>
          </a:p>
        </p:txBody>
      </p:sp>
      <p:sp>
        <p:nvSpPr>
          <p:cNvPr id="37" name="TextBox 36"/>
          <p:cNvSpPr txBox="1"/>
          <p:nvPr/>
        </p:nvSpPr>
        <p:spPr>
          <a:xfrm>
            <a:off x="395874" y="747659"/>
            <a:ext cx="1223797" cy="1200329"/>
          </a:xfrm>
          <a:prstGeom prst="rect">
            <a:avLst/>
          </a:prstGeom>
          <a:noFill/>
        </p:spPr>
        <p:txBody>
          <a:bodyPr wrap="none" rtlCol="0">
            <a:spAutoFit/>
          </a:bodyPr>
          <a:lstStyle/>
          <a:p>
            <a:r>
              <a:rPr lang="en-US" b="1" dirty="0" smtClean="0"/>
              <a:t>1</a:t>
            </a:r>
            <a:r>
              <a:rPr lang="en-US" dirty="0" smtClean="0"/>
              <a:t>     ATATT</a:t>
            </a:r>
          </a:p>
          <a:p>
            <a:r>
              <a:rPr lang="en-US" b="1" dirty="0" smtClean="0"/>
              <a:t>2</a:t>
            </a:r>
            <a:r>
              <a:rPr lang="en-US" dirty="0" smtClean="0"/>
              <a:t>     ATCGT</a:t>
            </a:r>
          </a:p>
          <a:p>
            <a:r>
              <a:rPr lang="en-US" b="1" dirty="0" smtClean="0"/>
              <a:t>3</a:t>
            </a:r>
            <a:r>
              <a:rPr lang="en-US" dirty="0" smtClean="0"/>
              <a:t>     GCAGT</a:t>
            </a:r>
          </a:p>
          <a:p>
            <a:r>
              <a:rPr lang="en-US" b="1" dirty="0" smtClean="0"/>
              <a:t>4</a:t>
            </a:r>
            <a:r>
              <a:rPr lang="en-US" dirty="0" smtClean="0"/>
              <a:t>     GCCGT</a:t>
            </a:r>
            <a:endParaRPr lang="de-DE" dirty="0"/>
          </a:p>
        </p:txBody>
      </p:sp>
      <p:sp>
        <p:nvSpPr>
          <p:cNvPr id="38" name="Curved Down Arrow 37"/>
          <p:cNvSpPr/>
          <p:nvPr/>
        </p:nvSpPr>
        <p:spPr>
          <a:xfrm rot="3831218">
            <a:off x="1156340" y="4787955"/>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9" name="TextBox 38"/>
          <p:cNvSpPr txBox="1"/>
          <p:nvPr/>
        </p:nvSpPr>
        <p:spPr>
          <a:xfrm>
            <a:off x="395873" y="5983681"/>
            <a:ext cx="3717300" cy="646331"/>
          </a:xfrm>
          <a:prstGeom prst="rect">
            <a:avLst/>
          </a:prstGeom>
          <a:noFill/>
        </p:spPr>
        <p:txBody>
          <a:bodyPr wrap="none" rtlCol="0">
            <a:spAutoFit/>
          </a:bodyPr>
          <a:lstStyle/>
          <a:p>
            <a:r>
              <a:rPr lang="en-US" dirty="0" smtClean="0"/>
              <a:t>Tree with shortest total branch length</a:t>
            </a:r>
          </a:p>
          <a:p>
            <a:r>
              <a:rPr lang="en-US" dirty="0" smtClean="0"/>
              <a:t>= most parsimonious tree</a:t>
            </a:r>
            <a:endParaRPr lang="de-DE" dirty="0"/>
          </a:p>
        </p:txBody>
      </p:sp>
      <p:sp>
        <p:nvSpPr>
          <p:cNvPr id="40" name="TextBox 39"/>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2539814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88511"/>
            <a:ext cx="8064896" cy="1061829"/>
          </a:xfrm>
          <a:prstGeom prst="rect">
            <a:avLst/>
          </a:prstGeom>
        </p:spPr>
        <p:txBody>
          <a:bodyPr wrap="square">
            <a:spAutoFit/>
          </a:bodyPr>
          <a:lstStyle/>
          <a:p>
            <a:r>
              <a:rPr lang="en-US" b="1" dirty="0" smtClean="0"/>
              <a:t>Are all changes equally likely?</a:t>
            </a:r>
          </a:p>
          <a:p>
            <a:endParaRPr lang="en-US" sz="900" dirty="0"/>
          </a:p>
          <a:p>
            <a:r>
              <a:rPr lang="en-US" dirty="0" smtClean="0"/>
              <a:t>e.g. </a:t>
            </a:r>
            <a:r>
              <a:rPr lang="en-US" dirty="0" err="1" smtClean="0"/>
              <a:t>transversions</a:t>
            </a:r>
            <a:r>
              <a:rPr lang="en-US" dirty="0" smtClean="0"/>
              <a:t> are rarer than transitions, i.e. less likely</a:t>
            </a:r>
          </a:p>
          <a:p>
            <a:r>
              <a:rPr lang="en-US" dirty="0" smtClean="0">
                <a:sym typeface="Wingdings" pitchFamily="2" charset="2"/>
              </a:rPr>
              <a:t> Assign higher costs to </a:t>
            </a:r>
            <a:r>
              <a:rPr lang="en-US" dirty="0" err="1" smtClean="0">
                <a:sym typeface="Wingdings" pitchFamily="2" charset="2"/>
              </a:rPr>
              <a:t>transversions</a:t>
            </a:r>
            <a:r>
              <a:rPr lang="en-US" dirty="0" smtClean="0">
                <a:sym typeface="Wingdings" pitchFamily="2" charset="2"/>
              </a:rPr>
              <a:t>; e.g. 1 </a:t>
            </a:r>
            <a:r>
              <a:rPr lang="en-US" dirty="0" err="1" smtClean="0">
                <a:sym typeface="Wingdings" pitchFamily="2" charset="2"/>
              </a:rPr>
              <a:t>transversion</a:t>
            </a:r>
            <a:r>
              <a:rPr lang="en-US" dirty="0" smtClean="0">
                <a:sym typeface="Wingdings" pitchFamily="2" charset="2"/>
              </a:rPr>
              <a:t> counts as 2 steps</a:t>
            </a:r>
            <a:endParaRPr lang="en-US" dirty="0" smtClean="0"/>
          </a:p>
        </p:txBody>
      </p:sp>
      <p:sp>
        <p:nvSpPr>
          <p:cNvPr id="4" name="TextBox 3"/>
          <p:cNvSpPr txBox="1"/>
          <p:nvPr/>
        </p:nvSpPr>
        <p:spPr>
          <a:xfrm>
            <a:off x="440708" y="1988840"/>
            <a:ext cx="324128" cy="369332"/>
          </a:xfrm>
          <a:prstGeom prst="rect">
            <a:avLst/>
          </a:prstGeom>
          <a:noFill/>
        </p:spPr>
        <p:txBody>
          <a:bodyPr wrap="none" rtlCol="0">
            <a:spAutoFit/>
          </a:bodyPr>
          <a:lstStyle/>
          <a:p>
            <a:r>
              <a:rPr lang="en-US" b="1" dirty="0" smtClean="0"/>
              <a:t>A</a:t>
            </a:r>
            <a:endParaRPr lang="de-DE" b="1" dirty="0"/>
          </a:p>
        </p:txBody>
      </p:sp>
      <p:sp>
        <p:nvSpPr>
          <p:cNvPr id="5" name="TextBox 4"/>
          <p:cNvSpPr txBox="1"/>
          <p:nvPr/>
        </p:nvSpPr>
        <p:spPr>
          <a:xfrm>
            <a:off x="1880868" y="1988840"/>
            <a:ext cx="330540" cy="369332"/>
          </a:xfrm>
          <a:prstGeom prst="rect">
            <a:avLst/>
          </a:prstGeom>
          <a:noFill/>
        </p:spPr>
        <p:txBody>
          <a:bodyPr wrap="none" rtlCol="0">
            <a:spAutoFit/>
          </a:bodyPr>
          <a:lstStyle/>
          <a:p>
            <a:r>
              <a:rPr lang="en-US" b="1" dirty="0" smtClean="0"/>
              <a:t>G</a:t>
            </a:r>
            <a:endParaRPr lang="de-DE" b="1" dirty="0"/>
          </a:p>
        </p:txBody>
      </p:sp>
      <p:sp>
        <p:nvSpPr>
          <p:cNvPr id="6" name="TextBox 5"/>
          <p:cNvSpPr txBox="1"/>
          <p:nvPr/>
        </p:nvSpPr>
        <p:spPr>
          <a:xfrm>
            <a:off x="440708" y="3212976"/>
            <a:ext cx="308098" cy="369332"/>
          </a:xfrm>
          <a:prstGeom prst="rect">
            <a:avLst/>
          </a:prstGeom>
          <a:noFill/>
        </p:spPr>
        <p:txBody>
          <a:bodyPr wrap="none" rtlCol="0">
            <a:spAutoFit/>
          </a:bodyPr>
          <a:lstStyle/>
          <a:p>
            <a:r>
              <a:rPr lang="en-US" b="1" dirty="0" smtClean="0"/>
              <a:t>C</a:t>
            </a:r>
            <a:endParaRPr lang="de-DE" b="1" dirty="0"/>
          </a:p>
        </p:txBody>
      </p:sp>
      <p:sp>
        <p:nvSpPr>
          <p:cNvPr id="7" name="TextBox 6"/>
          <p:cNvSpPr txBox="1"/>
          <p:nvPr/>
        </p:nvSpPr>
        <p:spPr>
          <a:xfrm>
            <a:off x="1880868" y="3212976"/>
            <a:ext cx="296876" cy="369332"/>
          </a:xfrm>
          <a:prstGeom prst="rect">
            <a:avLst/>
          </a:prstGeom>
          <a:noFill/>
        </p:spPr>
        <p:txBody>
          <a:bodyPr wrap="none" rtlCol="0">
            <a:spAutoFit/>
          </a:bodyPr>
          <a:lstStyle/>
          <a:p>
            <a:r>
              <a:rPr lang="en-US" b="1" dirty="0" smtClean="0"/>
              <a:t>T</a:t>
            </a:r>
            <a:endParaRPr lang="de-DE" b="1" dirty="0"/>
          </a:p>
        </p:txBody>
      </p:sp>
      <p:cxnSp>
        <p:nvCxnSpPr>
          <p:cNvPr id="9" name="Straight Arrow Connector 8"/>
          <p:cNvCxnSpPr>
            <a:stCxn id="4" idx="3"/>
            <a:endCxn id="5" idx="1"/>
          </p:cNvCxnSpPr>
          <p:nvPr/>
        </p:nvCxnSpPr>
        <p:spPr>
          <a:xfrm>
            <a:off x="764836" y="2173506"/>
            <a:ext cx="111603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7" idx="0"/>
          </p:cNvCxnSpPr>
          <p:nvPr/>
        </p:nvCxnSpPr>
        <p:spPr>
          <a:xfrm flipH="1">
            <a:off x="2029306" y="2358172"/>
            <a:ext cx="16832" cy="85480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1"/>
            <a:endCxn id="6" idx="3"/>
          </p:cNvCxnSpPr>
          <p:nvPr/>
        </p:nvCxnSpPr>
        <p:spPr>
          <a:xfrm flipH="1">
            <a:off x="748806" y="3397642"/>
            <a:ext cx="11320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0"/>
            <a:endCxn id="4" idx="2"/>
          </p:cNvCxnSpPr>
          <p:nvPr/>
        </p:nvCxnSpPr>
        <p:spPr>
          <a:xfrm flipV="1">
            <a:off x="594757" y="2358172"/>
            <a:ext cx="8015" cy="85480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72756" y="2420888"/>
            <a:ext cx="864096" cy="72008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72756" y="2420888"/>
            <a:ext cx="936104" cy="72008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0788" y="1885474"/>
            <a:ext cx="276038" cy="307777"/>
          </a:xfrm>
          <a:prstGeom prst="rect">
            <a:avLst/>
          </a:prstGeom>
          <a:noFill/>
        </p:spPr>
        <p:txBody>
          <a:bodyPr wrap="none" rtlCol="0">
            <a:spAutoFit/>
          </a:bodyPr>
          <a:lstStyle/>
          <a:p>
            <a:r>
              <a:rPr lang="en-US" sz="1400" dirty="0" smtClean="0"/>
              <a:t>1</a:t>
            </a:r>
            <a:endParaRPr lang="de-DE" sz="1400" dirty="0"/>
          </a:p>
        </p:txBody>
      </p:sp>
      <p:sp>
        <p:nvSpPr>
          <p:cNvPr id="28" name="TextBox 27"/>
          <p:cNvSpPr txBox="1"/>
          <p:nvPr/>
        </p:nvSpPr>
        <p:spPr>
          <a:xfrm>
            <a:off x="2046138" y="2631685"/>
            <a:ext cx="276038" cy="307777"/>
          </a:xfrm>
          <a:prstGeom prst="rect">
            <a:avLst/>
          </a:prstGeom>
          <a:noFill/>
        </p:spPr>
        <p:txBody>
          <a:bodyPr wrap="none" rtlCol="0">
            <a:spAutoFit/>
          </a:bodyPr>
          <a:lstStyle/>
          <a:p>
            <a:r>
              <a:rPr lang="en-US" sz="1400" dirty="0" smtClean="0"/>
              <a:t>1</a:t>
            </a:r>
            <a:endParaRPr lang="de-DE" sz="1400" dirty="0"/>
          </a:p>
        </p:txBody>
      </p:sp>
      <p:sp>
        <p:nvSpPr>
          <p:cNvPr id="29" name="TextBox 28"/>
          <p:cNvSpPr txBox="1"/>
          <p:nvPr/>
        </p:nvSpPr>
        <p:spPr>
          <a:xfrm>
            <a:off x="323528" y="2627039"/>
            <a:ext cx="276038" cy="307777"/>
          </a:xfrm>
          <a:prstGeom prst="rect">
            <a:avLst/>
          </a:prstGeom>
          <a:noFill/>
        </p:spPr>
        <p:txBody>
          <a:bodyPr wrap="none" rtlCol="0">
            <a:spAutoFit/>
          </a:bodyPr>
          <a:lstStyle/>
          <a:p>
            <a:r>
              <a:rPr lang="en-US" sz="1400" dirty="0" smtClean="0"/>
              <a:t>1</a:t>
            </a:r>
            <a:endParaRPr lang="de-DE" sz="1400" dirty="0"/>
          </a:p>
        </p:txBody>
      </p:sp>
      <p:sp>
        <p:nvSpPr>
          <p:cNvPr id="30" name="TextBox 29"/>
          <p:cNvSpPr txBox="1"/>
          <p:nvPr/>
        </p:nvSpPr>
        <p:spPr>
          <a:xfrm>
            <a:off x="1160788" y="3397642"/>
            <a:ext cx="276038" cy="307777"/>
          </a:xfrm>
          <a:prstGeom prst="rect">
            <a:avLst/>
          </a:prstGeom>
          <a:noFill/>
        </p:spPr>
        <p:txBody>
          <a:bodyPr wrap="none" rtlCol="0">
            <a:spAutoFit/>
          </a:bodyPr>
          <a:lstStyle/>
          <a:p>
            <a:r>
              <a:rPr lang="en-US" sz="1400" dirty="0" smtClean="0"/>
              <a:t>1</a:t>
            </a:r>
            <a:endParaRPr lang="de-DE" sz="1400" dirty="0"/>
          </a:p>
        </p:txBody>
      </p:sp>
      <p:sp>
        <p:nvSpPr>
          <p:cNvPr id="31" name="TextBox 30"/>
          <p:cNvSpPr txBox="1"/>
          <p:nvPr/>
        </p:nvSpPr>
        <p:spPr>
          <a:xfrm>
            <a:off x="992768" y="2627038"/>
            <a:ext cx="276038" cy="307777"/>
          </a:xfrm>
          <a:prstGeom prst="rect">
            <a:avLst/>
          </a:prstGeom>
          <a:noFill/>
        </p:spPr>
        <p:txBody>
          <a:bodyPr wrap="none" rtlCol="0">
            <a:spAutoFit/>
          </a:bodyPr>
          <a:lstStyle/>
          <a:p>
            <a:r>
              <a:rPr lang="en-US" sz="1400" dirty="0" smtClean="0"/>
              <a:t>1</a:t>
            </a:r>
            <a:endParaRPr lang="de-DE" sz="1400" dirty="0"/>
          </a:p>
        </p:txBody>
      </p:sp>
      <p:sp>
        <p:nvSpPr>
          <p:cNvPr id="32" name="TextBox 31"/>
          <p:cNvSpPr txBox="1"/>
          <p:nvPr/>
        </p:nvSpPr>
        <p:spPr>
          <a:xfrm>
            <a:off x="1414777" y="2631685"/>
            <a:ext cx="276038" cy="307777"/>
          </a:xfrm>
          <a:prstGeom prst="rect">
            <a:avLst/>
          </a:prstGeom>
          <a:noFill/>
        </p:spPr>
        <p:txBody>
          <a:bodyPr wrap="none" rtlCol="0">
            <a:spAutoFit/>
          </a:bodyPr>
          <a:lstStyle/>
          <a:p>
            <a:r>
              <a:rPr lang="en-US" sz="1400" dirty="0" smtClean="0"/>
              <a:t>1</a:t>
            </a:r>
            <a:endParaRPr lang="de-DE" sz="1400" dirty="0"/>
          </a:p>
        </p:txBody>
      </p:sp>
      <p:sp>
        <p:nvSpPr>
          <p:cNvPr id="33" name="TextBox 32"/>
          <p:cNvSpPr txBox="1"/>
          <p:nvPr/>
        </p:nvSpPr>
        <p:spPr>
          <a:xfrm>
            <a:off x="4023532" y="1988840"/>
            <a:ext cx="324128" cy="369332"/>
          </a:xfrm>
          <a:prstGeom prst="rect">
            <a:avLst/>
          </a:prstGeom>
          <a:noFill/>
        </p:spPr>
        <p:txBody>
          <a:bodyPr wrap="none" rtlCol="0">
            <a:spAutoFit/>
          </a:bodyPr>
          <a:lstStyle/>
          <a:p>
            <a:r>
              <a:rPr lang="en-US" b="1" dirty="0" smtClean="0"/>
              <a:t>A</a:t>
            </a:r>
            <a:endParaRPr lang="de-DE" b="1" dirty="0"/>
          </a:p>
        </p:txBody>
      </p:sp>
      <p:sp>
        <p:nvSpPr>
          <p:cNvPr id="34" name="TextBox 33"/>
          <p:cNvSpPr txBox="1"/>
          <p:nvPr/>
        </p:nvSpPr>
        <p:spPr>
          <a:xfrm>
            <a:off x="5463692" y="1988840"/>
            <a:ext cx="330540" cy="369332"/>
          </a:xfrm>
          <a:prstGeom prst="rect">
            <a:avLst/>
          </a:prstGeom>
          <a:noFill/>
        </p:spPr>
        <p:txBody>
          <a:bodyPr wrap="none" rtlCol="0">
            <a:spAutoFit/>
          </a:bodyPr>
          <a:lstStyle/>
          <a:p>
            <a:r>
              <a:rPr lang="en-US" b="1" dirty="0" smtClean="0"/>
              <a:t>G</a:t>
            </a:r>
            <a:endParaRPr lang="de-DE" b="1" dirty="0"/>
          </a:p>
        </p:txBody>
      </p:sp>
      <p:sp>
        <p:nvSpPr>
          <p:cNvPr id="35" name="TextBox 34"/>
          <p:cNvSpPr txBox="1"/>
          <p:nvPr/>
        </p:nvSpPr>
        <p:spPr>
          <a:xfrm>
            <a:off x="4023532" y="3212976"/>
            <a:ext cx="308098" cy="369332"/>
          </a:xfrm>
          <a:prstGeom prst="rect">
            <a:avLst/>
          </a:prstGeom>
          <a:noFill/>
        </p:spPr>
        <p:txBody>
          <a:bodyPr wrap="none" rtlCol="0">
            <a:spAutoFit/>
          </a:bodyPr>
          <a:lstStyle/>
          <a:p>
            <a:r>
              <a:rPr lang="en-US" b="1" dirty="0" smtClean="0"/>
              <a:t>C</a:t>
            </a:r>
            <a:endParaRPr lang="de-DE" b="1" dirty="0"/>
          </a:p>
        </p:txBody>
      </p:sp>
      <p:sp>
        <p:nvSpPr>
          <p:cNvPr id="36" name="TextBox 35"/>
          <p:cNvSpPr txBox="1"/>
          <p:nvPr/>
        </p:nvSpPr>
        <p:spPr>
          <a:xfrm>
            <a:off x="5463692" y="3212976"/>
            <a:ext cx="296876" cy="369332"/>
          </a:xfrm>
          <a:prstGeom prst="rect">
            <a:avLst/>
          </a:prstGeom>
          <a:noFill/>
        </p:spPr>
        <p:txBody>
          <a:bodyPr wrap="none" rtlCol="0">
            <a:spAutoFit/>
          </a:bodyPr>
          <a:lstStyle/>
          <a:p>
            <a:r>
              <a:rPr lang="en-US" b="1" dirty="0" smtClean="0"/>
              <a:t>T</a:t>
            </a:r>
            <a:endParaRPr lang="de-DE" b="1" dirty="0"/>
          </a:p>
        </p:txBody>
      </p:sp>
      <p:cxnSp>
        <p:nvCxnSpPr>
          <p:cNvPr id="37" name="Straight Arrow Connector 36"/>
          <p:cNvCxnSpPr>
            <a:stCxn id="33" idx="3"/>
            <a:endCxn id="34" idx="1"/>
          </p:cNvCxnSpPr>
          <p:nvPr/>
        </p:nvCxnSpPr>
        <p:spPr>
          <a:xfrm>
            <a:off x="4347660" y="2173506"/>
            <a:ext cx="111603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2"/>
            <a:endCxn id="36" idx="0"/>
          </p:cNvCxnSpPr>
          <p:nvPr/>
        </p:nvCxnSpPr>
        <p:spPr>
          <a:xfrm flipH="1">
            <a:off x="5612130" y="2358172"/>
            <a:ext cx="16832" cy="85480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6" idx="1"/>
            <a:endCxn id="35" idx="3"/>
          </p:cNvCxnSpPr>
          <p:nvPr/>
        </p:nvCxnSpPr>
        <p:spPr>
          <a:xfrm flipH="1">
            <a:off x="4331630" y="3397642"/>
            <a:ext cx="11320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0"/>
            <a:endCxn id="33" idx="2"/>
          </p:cNvCxnSpPr>
          <p:nvPr/>
        </p:nvCxnSpPr>
        <p:spPr>
          <a:xfrm flipV="1">
            <a:off x="4177581" y="2358172"/>
            <a:ext cx="8015" cy="85480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455580" y="2420888"/>
            <a:ext cx="864096" cy="72008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455580" y="2420888"/>
            <a:ext cx="936104" cy="72008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43612" y="1844824"/>
            <a:ext cx="276038" cy="307777"/>
          </a:xfrm>
          <a:prstGeom prst="rect">
            <a:avLst/>
          </a:prstGeom>
          <a:noFill/>
        </p:spPr>
        <p:txBody>
          <a:bodyPr wrap="none" rtlCol="0">
            <a:spAutoFit/>
          </a:bodyPr>
          <a:lstStyle/>
          <a:p>
            <a:r>
              <a:rPr lang="en-US" sz="1400" dirty="0" smtClean="0"/>
              <a:t>1</a:t>
            </a:r>
            <a:endParaRPr lang="de-DE" sz="1400" dirty="0"/>
          </a:p>
        </p:txBody>
      </p:sp>
      <p:sp>
        <p:nvSpPr>
          <p:cNvPr id="44" name="TextBox 43"/>
          <p:cNvSpPr txBox="1"/>
          <p:nvPr/>
        </p:nvSpPr>
        <p:spPr>
          <a:xfrm>
            <a:off x="5634544" y="2631685"/>
            <a:ext cx="276038" cy="307777"/>
          </a:xfrm>
          <a:prstGeom prst="rect">
            <a:avLst/>
          </a:prstGeom>
          <a:noFill/>
        </p:spPr>
        <p:txBody>
          <a:bodyPr wrap="none" rtlCol="0">
            <a:spAutoFit/>
          </a:bodyPr>
          <a:lstStyle/>
          <a:p>
            <a:r>
              <a:rPr lang="en-US" sz="1400" dirty="0" smtClean="0"/>
              <a:t>2</a:t>
            </a:r>
            <a:endParaRPr lang="de-DE" sz="1400" dirty="0"/>
          </a:p>
        </p:txBody>
      </p:sp>
      <p:sp>
        <p:nvSpPr>
          <p:cNvPr id="45" name="TextBox 44"/>
          <p:cNvSpPr txBox="1"/>
          <p:nvPr/>
        </p:nvSpPr>
        <p:spPr>
          <a:xfrm>
            <a:off x="3906352" y="2627039"/>
            <a:ext cx="276038" cy="307777"/>
          </a:xfrm>
          <a:prstGeom prst="rect">
            <a:avLst/>
          </a:prstGeom>
          <a:noFill/>
        </p:spPr>
        <p:txBody>
          <a:bodyPr wrap="none" rtlCol="0">
            <a:spAutoFit/>
          </a:bodyPr>
          <a:lstStyle/>
          <a:p>
            <a:r>
              <a:rPr lang="en-US" sz="1400" dirty="0" smtClean="0"/>
              <a:t>2</a:t>
            </a:r>
            <a:endParaRPr lang="de-DE" sz="1400" dirty="0"/>
          </a:p>
        </p:txBody>
      </p:sp>
      <p:sp>
        <p:nvSpPr>
          <p:cNvPr id="46" name="TextBox 45"/>
          <p:cNvSpPr txBox="1"/>
          <p:nvPr/>
        </p:nvSpPr>
        <p:spPr>
          <a:xfrm>
            <a:off x="4743612" y="3397642"/>
            <a:ext cx="276038" cy="307777"/>
          </a:xfrm>
          <a:prstGeom prst="rect">
            <a:avLst/>
          </a:prstGeom>
          <a:noFill/>
        </p:spPr>
        <p:txBody>
          <a:bodyPr wrap="none" rtlCol="0">
            <a:spAutoFit/>
          </a:bodyPr>
          <a:lstStyle/>
          <a:p>
            <a:r>
              <a:rPr lang="en-US" sz="1400" dirty="0" smtClean="0"/>
              <a:t>1</a:t>
            </a:r>
            <a:endParaRPr lang="de-DE" sz="1400" dirty="0"/>
          </a:p>
        </p:txBody>
      </p:sp>
      <p:sp>
        <p:nvSpPr>
          <p:cNvPr id="47" name="TextBox 46"/>
          <p:cNvSpPr txBox="1"/>
          <p:nvPr/>
        </p:nvSpPr>
        <p:spPr>
          <a:xfrm>
            <a:off x="4575592" y="2627038"/>
            <a:ext cx="276038" cy="307777"/>
          </a:xfrm>
          <a:prstGeom prst="rect">
            <a:avLst/>
          </a:prstGeom>
          <a:noFill/>
        </p:spPr>
        <p:txBody>
          <a:bodyPr wrap="none" rtlCol="0">
            <a:spAutoFit/>
          </a:bodyPr>
          <a:lstStyle/>
          <a:p>
            <a:r>
              <a:rPr lang="en-US" sz="1400" dirty="0" smtClean="0"/>
              <a:t>2</a:t>
            </a:r>
            <a:endParaRPr lang="de-DE" sz="1400" dirty="0"/>
          </a:p>
        </p:txBody>
      </p:sp>
      <p:sp>
        <p:nvSpPr>
          <p:cNvPr id="48" name="TextBox 47"/>
          <p:cNvSpPr txBox="1"/>
          <p:nvPr/>
        </p:nvSpPr>
        <p:spPr>
          <a:xfrm>
            <a:off x="4997601" y="2631685"/>
            <a:ext cx="276038" cy="307777"/>
          </a:xfrm>
          <a:prstGeom prst="rect">
            <a:avLst/>
          </a:prstGeom>
          <a:noFill/>
        </p:spPr>
        <p:txBody>
          <a:bodyPr wrap="none" rtlCol="0">
            <a:spAutoFit/>
          </a:bodyPr>
          <a:lstStyle/>
          <a:p>
            <a:r>
              <a:rPr lang="en-US" sz="1400" dirty="0" smtClean="0"/>
              <a:t>2</a:t>
            </a:r>
            <a:endParaRPr lang="de-DE" sz="1400" dirty="0"/>
          </a:p>
        </p:txBody>
      </p:sp>
      <p:cxnSp>
        <p:nvCxnSpPr>
          <p:cNvPr id="50" name="Straight Arrow Connector 49"/>
          <p:cNvCxnSpPr/>
          <p:nvPr/>
        </p:nvCxnSpPr>
        <p:spPr>
          <a:xfrm flipV="1">
            <a:off x="2466192" y="2627038"/>
            <a:ext cx="1152128" cy="4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93112" y="5639279"/>
            <a:ext cx="9332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832776" y="5405973"/>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6335" y="5639279"/>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42020" y="5639279"/>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38470" y="5200235"/>
            <a:ext cx="244366" cy="299159"/>
          </a:xfrm>
          <a:prstGeom prst="rect">
            <a:avLst/>
          </a:prstGeom>
          <a:noFill/>
        </p:spPr>
        <p:txBody>
          <a:bodyPr wrap="none" rtlCol="0">
            <a:spAutoFit/>
          </a:bodyPr>
          <a:lstStyle/>
          <a:p>
            <a:r>
              <a:rPr lang="en-US" b="1" dirty="0" smtClean="0"/>
              <a:t>1</a:t>
            </a:r>
            <a:endParaRPr lang="de-DE" b="1" dirty="0"/>
          </a:p>
        </p:txBody>
      </p:sp>
      <p:sp>
        <p:nvSpPr>
          <p:cNvPr id="57" name="TextBox 56"/>
          <p:cNvSpPr txBox="1"/>
          <p:nvPr/>
        </p:nvSpPr>
        <p:spPr>
          <a:xfrm>
            <a:off x="438470" y="5755932"/>
            <a:ext cx="244366" cy="299159"/>
          </a:xfrm>
          <a:prstGeom prst="rect">
            <a:avLst/>
          </a:prstGeom>
          <a:noFill/>
        </p:spPr>
        <p:txBody>
          <a:bodyPr wrap="none" rtlCol="0">
            <a:spAutoFit/>
          </a:bodyPr>
          <a:lstStyle/>
          <a:p>
            <a:r>
              <a:rPr lang="en-US" b="1" dirty="0" smtClean="0"/>
              <a:t>2</a:t>
            </a:r>
            <a:endParaRPr lang="de-DE" b="1" dirty="0"/>
          </a:p>
        </p:txBody>
      </p:sp>
      <p:sp>
        <p:nvSpPr>
          <p:cNvPr id="58" name="TextBox 57"/>
          <p:cNvSpPr txBox="1"/>
          <p:nvPr/>
        </p:nvSpPr>
        <p:spPr>
          <a:xfrm>
            <a:off x="2066081" y="5172667"/>
            <a:ext cx="244366" cy="299159"/>
          </a:xfrm>
          <a:prstGeom prst="rect">
            <a:avLst/>
          </a:prstGeom>
          <a:noFill/>
        </p:spPr>
        <p:txBody>
          <a:bodyPr wrap="none" rtlCol="0">
            <a:spAutoFit/>
          </a:bodyPr>
          <a:lstStyle/>
          <a:p>
            <a:r>
              <a:rPr lang="en-US" b="1" dirty="0" smtClean="0"/>
              <a:t>3</a:t>
            </a:r>
            <a:endParaRPr lang="de-DE" b="1" dirty="0"/>
          </a:p>
        </p:txBody>
      </p:sp>
      <p:sp>
        <p:nvSpPr>
          <p:cNvPr id="59" name="TextBox 58"/>
          <p:cNvSpPr txBox="1"/>
          <p:nvPr/>
        </p:nvSpPr>
        <p:spPr>
          <a:xfrm>
            <a:off x="2055022" y="5755932"/>
            <a:ext cx="244366" cy="299159"/>
          </a:xfrm>
          <a:prstGeom prst="rect">
            <a:avLst/>
          </a:prstGeom>
          <a:noFill/>
        </p:spPr>
        <p:txBody>
          <a:bodyPr wrap="none" rtlCol="0">
            <a:spAutoFit/>
          </a:bodyPr>
          <a:lstStyle/>
          <a:p>
            <a:r>
              <a:rPr lang="en-US" b="1" dirty="0" smtClean="0"/>
              <a:t>4</a:t>
            </a:r>
            <a:endParaRPr lang="de-DE" b="1" dirty="0"/>
          </a:p>
        </p:txBody>
      </p:sp>
      <p:cxnSp>
        <p:nvCxnSpPr>
          <p:cNvPr id="60" name="Straight Connector 59"/>
          <p:cNvCxnSpPr/>
          <p:nvPr/>
        </p:nvCxnSpPr>
        <p:spPr>
          <a:xfrm>
            <a:off x="635579" y="5399533"/>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68091" y="5172667"/>
            <a:ext cx="615977" cy="299159"/>
          </a:xfrm>
          <a:prstGeom prst="rect">
            <a:avLst/>
          </a:prstGeom>
          <a:noFill/>
        </p:spPr>
        <p:txBody>
          <a:bodyPr wrap="none" rtlCol="0">
            <a:spAutoFit/>
          </a:bodyPr>
          <a:lstStyle/>
          <a:p>
            <a:r>
              <a:rPr lang="en-US" dirty="0" smtClean="0"/>
              <a:t>Tree 1</a:t>
            </a:r>
            <a:endParaRPr lang="de-DE" dirty="0"/>
          </a:p>
        </p:txBody>
      </p:sp>
      <p:cxnSp>
        <p:nvCxnSpPr>
          <p:cNvPr id="62" name="Straight Connector 61"/>
          <p:cNvCxnSpPr/>
          <p:nvPr/>
        </p:nvCxnSpPr>
        <p:spPr>
          <a:xfrm>
            <a:off x="3383650" y="5631753"/>
            <a:ext cx="9332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323314" y="5398447"/>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316874" y="5631753"/>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132558" y="5631753"/>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29009" y="5192708"/>
            <a:ext cx="244366" cy="299159"/>
          </a:xfrm>
          <a:prstGeom prst="rect">
            <a:avLst/>
          </a:prstGeom>
          <a:noFill/>
        </p:spPr>
        <p:txBody>
          <a:bodyPr wrap="none" rtlCol="0">
            <a:spAutoFit/>
          </a:bodyPr>
          <a:lstStyle/>
          <a:p>
            <a:r>
              <a:rPr lang="en-US" b="1" dirty="0" smtClean="0"/>
              <a:t>1</a:t>
            </a:r>
            <a:endParaRPr lang="de-DE" b="1" dirty="0"/>
          </a:p>
        </p:txBody>
      </p:sp>
      <p:sp>
        <p:nvSpPr>
          <p:cNvPr id="67" name="TextBox 66"/>
          <p:cNvSpPr txBox="1"/>
          <p:nvPr/>
        </p:nvSpPr>
        <p:spPr>
          <a:xfrm>
            <a:off x="2929009" y="5748406"/>
            <a:ext cx="244366" cy="299159"/>
          </a:xfrm>
          <a:prstGeom prst="rect">
            <a:avLst/>
          </a:prstGeom>
          <a:noFill/>
        </p:spPr>
        <p:txBody>
          <a:bodyPr wrap="none" rtlCol="0">
            <a:spAutoFit/>
          </a:bodyPr>
          <a:lstStyle/>
          <a:p>
            <a:r>
              <a:rPr lang="en-US" b="1" dirty="0" smtClean="0"/>
              <a:t>3</a:t>
            </a:r>
            <a:endParaRPr lang="de-DE" b="1" dirty="0"/>
          </a:p>
        </p:txBody>
      </p:sp>
      <p:sp>
        <p:nvSpPr>
          <p:cNvPr id="68" name="TextBox 67"/>
          <p:cNvSpPr txBox="1"/>
          <p:nvPr/>
        </p:nvSpPr>
        <p:spPr>
          <a:xfrm>
            <a:off x="4556620" y="5165141"/>
            <a:ext cx="244366" cy="299159"/>
          </a:xfrm>
          <a:prstGeom prst="rect">
            <a:avLst/>
          </a:prstGeom>
          <a:noFill/>
        </p:spPr>
        <p:txBody>
          <a:bodyPr wrap="none" rtlCol="0">
            <a:spAutoFit/>
          </a:bodyPr>
          <a:lstStyle/>
          <a:p>
            <a:r>
              <a:rPr lang="en-US" b="1" dirty="0" smtClean="0"/>
              <a:t>2</a:t>
            </a:r>
            <a:endParaRPr lang="de-DE" b="1" dirty="0"/>
          </a:p>
        </p:txBody>
      </p:sp>
      <p:sp>
        <p:nvSpPr>
          <p:cNvPr id="69" name="TextBox 68"/>
          <p:cNvSpPr txBox="1"/>
          <p:nvPr/>
        </p:nvSpPr>
        <p:spPr>
          <a:xfrm>
            <a:off x="4545560" y="5748406"/>
            <a:ext cx="244366" cy="299159"/>
          </a:xfrm>
          <a:prstGeom prst="rect">
            <a:avLst/>
          </a:prstGeom>
          <a:noFill/>
        </p:spPr>
        <p:txBody>
          <a:bodyPr wrap="none" rtlCol="0">
            <a:spAutoFit/>
          </a:bodyPr>
          <a:lstStyle/>
          <a:p>
            <a:r>
              <a:rPr lang="en-US" b="1" dirty="0" smtClean="0"/>
              <a:t>4</a:t>
            </a:r>
            <a:endParaRPr lang="de-DE" b="1" dirty="0"/>
          </a:p>
        </p:txBody>
      </p:sp>
      <p:cxnSp>
        <p:nvCxnSpPr>
          <p:cNvPr id="70" name="Straight Connector 69"/>
          <p:cNvCxnSpPr/>
          <p:nvPr/>
        </p:nvCxnSpPr>
        <p:spPr>
          <a:xfrm>
            <a:off x="3126118" y="5392006"/>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558630" y="5165141"/>
            <a:ext cx="615977" cy="299159"/>
          </a:xfrm>
          <a:prstGeom prst="rect">
            <a:avLst/>
          </a:prstGeom>
          <a:noFill/>
        </p:spPr>
        <p:txBody>
          <a:bodyPr wrap="none" rtlCol="0">
            <a:spAutoFit/>
          </a:bodyPr>
          <a:lstStyle/>
          <a:p>
            <a:r>
              <a:rPr lang="en-US" dirty="0" smtClean="0"/>
              <a:t>Tree 2</a:t>
            </a:r>
            <a:endParaRPr lang="de-DE" dirty="0"/>
          </a:p>
        </p:txBody>
      </p:sp>
      <p:cxnSp>
        <p:nvCxnSpPr>
          <p:cNvPr id="72" name="Straight Connector 71"/>
          <p:cNvCxnSpPr/>
          <p:nvPr/>
        </p:nvCxnSpPr>
        <p:spPr>
          <a:xfrm>
            <a:off x="5967515" y="5623804"/>
            <a:ext cx="9332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907179" y="5390498"/>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00739" y="5623804"/>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716423" y="5623804"/>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512874" y="5184760"/>
            <a:ext cx="244366" cy="299159"/>
          </a:xfrm>
          <a:prstGeom prst="rect">
            <a:avLst/>
          </a:prstGeom>
          <a:noFill/>
        </p:spPr>
        <p:txBody>
          <a:bodyPr wrap="none" rtlCol="0">
            <a:spAutoFit/>
          </a:bodyPr>
          <a:lstStyle/>
          <a:p>
            <a:r>
              <a:rPr lang="en-US" b="1" dirty="0" smtClean="0"/>
              <a:t>1</a:t>
            </a:r>
            <a:endParaRPr lang="de-DE" b="1" dirty="0"/>
          </a:p>
        </p:txBody>
      </p:sp>
      <p:sp>
        <p:nvSpPr>
          <p:cNvPr id="77" name="TextBox 76"/>
          <p:cNvSpPr txBox="1"/>
          <p:nvPr/>
        </p:nvSpPr>
        <p:spPr>
          <a:xfrm>
            <a:off x="5512874" y="5740457"/>
            <a:ext cx="244366" cy="299159"/>
          </a:xfrm>
          <a:prstGeom prst="rect">
            <a:avLst/>
          </a:prstGeom>
          <a:noFill/>
        </p:spPr>
        <p:txBody>
          <a:bodyPr wrap="none" rtlCol="0">
            <a:spAutoFit/>
          </a:bodyPr>
          <a:lstStyle/>
          <a:p>
            <a:r>
              <a:rPr lang="en-US" b="1" dirty="0" smtClean="0"/>
              <a:t>4</a:t>
            </a:r>
            <a:endParaRPr lang="de-DE" b="1" dirty="0"/>
          </a:p>
        </p:txBody>
      </p:sp>
      <p:sp>
        <p:nvSpPr>
          <p:cNvPr id="78" name="TextBox 77"/>
          <p:cNvSpPr txBox="1"/>
          <p:nvPr/>
        </p:nvSpPr>
        <p:spPr>
          <a:xfrm>
            <a:off x="7140485" y="5157192"/>
            <a:ext cx="244366" cy="299159"/>
          </a:xfrm>
          <a:prstGeom prst="rect">
            <a:avLst/>
          </a:prstGeom>
          <a:noFill/>
        </p:spPr>
        <p:txBody>
          <a:bodyPr wrap="none" rtlCol="0">
            <a:spAutoFit/>
          </a:bodyPr>
          <a:lstStyle/>
          <a:p>
            <a:r>
              <a:rPr lang="en-US" b="1" dirty="0" smtClean="0"/>
              <a:t>2</a:t>
            </a:r>
            <a:endParaRPr lang="de-DE" b="1" dirty="0"/>
          </a:p>
        </p:txBody>
      </p:sp>
      <p:sp>
        <p:nvSpPr>
          <p:cNvPr id="79" name="TextBox 78"/>
          <p:cNvSpPr txBox="1"/>
          <p:nvPr/>
        </p:nvSpPr>
        <p:spPr>
          <a:xfrm>
            <a:off x="7129426" y="5740457"/>
            <a:ext cx="244366" cy="299159"/>
          </a:xfrm>
          <a:prstGeom prst="rect">
            <a:avLst/>
          </a:prstGeom>
          <a:noFill/>
        </p:spPr>
        <p:txBody>
          <a:bodyPr wrap="none" rtlCol="0">
            <a:spAutoFit/>
          </a:bodyPr>
          <a:lstStyle/>
          <a:p>
            <a:r>
              <a:rPr lang="en-US" b="1" dirty="0" smtClean="0"/>
              <a:t>3</a:t>
            </a:r>
            <a:endParaRPr lang="de-DE" b="1" dirty="0"/>
          </a:p>
        </p:txBody>
      </p:sp>
      <p:cxnSp>
        <p:nvCxnSpPr>
          <p:cNvPr id="80" name="Straight Connector 79"/>
          <p:cNvCxnSpPr/>
          <p:nvPr/>
        </p:nvCxnSpPr>
        <p:spPr>
          <a:xfrm>
            <a:off x="5709983" y="5384058"/>
            <a:ext cx="257532" cy="2333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142495" y="5157192"/>
            <a:ext cx="615977" cy="299159"/>
          </a:xfrm>
          <a:prstGeom prst="rect">
            <a:avLst/>
          </a:prstGeom>
          <a:noFill/>
        </p:spPr>
        <p:txBody>
          <a:bodyPr wrap="none" rtlCol="0">
            <a:spAutoFit/>
          </a:bodyPr>
          <a:lstStyle/>
          <a:p>
            <a:r>
              <a:rPr lang="en-US" dirty="0" smtClean="0"/>
              <a:t>Tree 3</a:t>
            </a:r>
            <a:endParaRPr lang="de-DE" dirty="0"/>
          </a:p>
        </p:txBody>
      </p:sp>
      <p:sp>
        <p:nvSpPr>
          <p:cNvPr id="82" name="Rectangle 81"/>
          <p:cNvSpPr/>
          <p:nvPr/>
        </p:nvSpPr>
        <p:spPr>
          <a:xfrm>
            <a:off x="323528" y="6021288"/>
            <a:ext cx="1992853" cy="369332"/>
          </a:xfrm>
          <a:prstGeom prst="rect">
            <a:avLst/>
          </a:prstGeom>
        </p:spPr>
        <p:txBody>
          <a:bodyPr wrap="none">
            <a:spAutoFit/>
          </a:bodyPr>
          <a:lstStyle/>
          <a:p>
            <a:r>
              <a:rPr lang="en-US" dirty="0" smtClean="0"/>
              <a:t>1 + 1 </a:t>
            </a:r>
            <a:r>
              <a:rPr lang="en-US" dirty="0" smtClean="0">
                <a:solidFill>
                  <a:srgbClr val="FF0000"/>
                </a:solidFill>
              </a:rPr>
              <a:t>+ 4</a:t>
            </a:r>
            <a:r>
              <a:rPr lang="en-US" dirty="0" smtClean="0"/>
              <a:t> + 1 + 0 = </a:t>
            </a:r>
            <a:r>
              <a:rPr lang="en-US" dirty="0" smtClean="0">
                <a:solidFill>
                  <a:srgbClr val="FF0000"/>
                </a:solidFill>
              </a:rPr>
              <a:t>7</a:t>
            </a:r>
            <a:endParaRPr lang="de-DE" dirty="0">
              <a:solidFill>
                <a:srgbClr val="FF0000"/>
              </a:solidFill>
            </a:endParaRPr>
          </a:p>
        </p:txBody>
      </p:sp>
      <p:sp>
        <p:nvSpPr>
          <p:cNvPr id="83" name="Rectangle 82"/>
          <p:cNvSpPr/>
          <p:nvPr/>
        </p:nvSpPr>
        <p:spPr>
          <a:xfrm>
            <a:off x="2899358" y="6021288"/>
            <a:ext cx="1992853" cy="369332"/>
          </a:xfrm>
          <a:prstGeom prst="rect">
            <a:avLst/>
          </a:prstGeom>
        </p:spPr>
        <p:txBody>
          <a:bodyPr wrap="none">
            <a:spAutoFit/>
          </a:bodyPr>
          <a:lstStyle/>
          <a:p>
            <a:r>
              <a:rPr lang="en-US" dirty="0" smtClean="0"/>
              <a:t>2 + 2 </a:t>
            </a:r>
            <a:r>
              <a:rPr lang="en-US" dirty="0" smtClean="0">
                <a:solidFill>
                  <a:srgbClr val="FF0000"/>
                </a:solidFill>
              </a:rPr>
              <a:t>+ 2</a:t>
            </a:r>
            <a:r>
              <a:rPr lang="en-US" dirty="0" smtClean="0"/>
              <a:t> + 1 + 0 = </a:t>
            </a:r>
            <a:r>
              <a:rPr lang="en-US" dirty="0" smtClean="0">
                <a:solidFill>
                  <a:srgbClr val="FF0000"/>
                </a:solidFill>
              </a:rPr>
              <a:t>7</a:t>
            </a:r>
            <a:endParaRPr lang="de-DE" dirty="0">
              <a:solidFill>
                <a:srgbClr val="FF0000"/>
              </a:solidFill>
            </a:endParaRPr>
          </a:p>
        </p:txBody>
      </p:sp>
      <p:sp>
        <p:nvSpPr>
          <p:cNvPr id="84" name="Rectangle 83"/>
          <p:cNvSpPr/>
          <p:nvPr/>
        </p:nvSpPr>
        <p:spPr>
          <a:xfrm>
            <a:off x="5446793" y="6021288"/>
            <a:ext cx="1992853" cy="369332"/>
          </a:xfrm>
          <a:prstGeom prst="rect">
            <a:avLst/>
          </a:prstGeom>
        </p:spPr>
        <p:txBody>
          <a:bodyPr wrap="none">
            <a:spAutoFit/>
          </a:bodyPr>
          <a:lstStyle/>
          <a:p>
            <a:r>
              <a:rPr lang="en-US" dirty="0" smtClean="0"/>
              <a:t>2 + 2 </a:t>
            </a:r>
            <a:r>
              <a:rPr lang="en-US" dirty="0" smtClean="0">
                <a:solidFill>
                  <a:srgbClr val="FF0000"/>
                </a:solidFill>
              </a:rPr>
              <a:t>+ 4</a:t>
            </a:r>
            <a:r>
              <a:rPr lang="en-US" dirty="0" smtClean="0"/>
              <a:t> + 1 + 0 = </a:t>
            </a:r>
            <a:r>
              <a:rPr lang="en-US" dirty="0" smtClean="0">
                <a:solidFill>
                  <a:srgbClr val="FF0000"/>
                </a:solidFill>
              </a:rPr>
              <a:t>9</a:t>
            </a:r>
            <a:endParaRPr lang="de-DE" dirty="0">
              <a:solidFill>
                <a:srgbClr val="FF0000"/>
              </a:solidFill>
            </a:endParaRPr>
          </a:p>
        </p:txBody>
      </p:sp>
      <p:sp>
        <p:nvSpPr>
          <p:cNvPr id="85" name="TextBox 84"/>
          <p:cNvSpPr txBox="1"/>
          <p:nvPr/>
        </p:nvSpPr>
        <p:spPr>
          <a:xfrm>
            <a:off x="368447" y="3824919"/>
            <a:ext cx="991276" cy="972267"/>
          </a:xfrm>
          <a:prstGeom prst="rect">
            <a:avLst/>
          </a:prstGeom>
          <a:noFill/>
        </p:spPr>
        <p:txBody>
          <a:bodyPr wrap="none" rtlCol="0">
            <a:spAutoFit/>
          </a:bodyPr>
          <a:lstStyle/>
          <a:p>
            <a:r>
              <a:rPr lang="en-US" b="1" dirty="0" smtClean="0"/>
              <a:t>1</a:t>
            </a:r>
            <a:r>
              <a:rPr lang="en-US" dirty="0" smtClean="0"/>
              <a:t>     ATATT</a:t>
            </a:r>
          </a:p>
          <a:p>
            <a:r>
              <a:rPr lang="en-US" b="1" dirty="0" smtClean="0"/>
              <a:t>2</a:t>
            </a:r>
            <a:r>
              <a:rPr lang="en-US" dirty="0" smtClean="0"/>
              <a:t>     ATCGT</a:t>
            </a:r>
          </a:p>
          <a:p>
            <a:r>
              <a:rPr lang="en-US" b="1" dirty="0" smtClean="0"/>
              <a:t>3</a:t>
            </a:r>
            <a:r>
              <a:rPr lang="en-US" dirty="0" smtClean="0"/>
              <a:t>     GCAGT</a:t>
            </a:r>
          </a:p>
          <a:p>
            <a:r>
              <a:rPr lang="en-US" b="1" dirty="0" smtClean="0"/>
              <a:t>4</a:t>
            </a:r>
            <a:r>
              <a:rPr lang="en-US" dirty="0" smtClean="0"/>
              <a:t>     GCCGT</a:t>
            </a:r>
            <a:endParaRPr lang="de-DE" dirty="0"/>
          </a:p>
        </p:txBody>
      </p:sp>
      <p:sp>
        <p:nvSpPr>
          <p:cNvPr id="87" name="Oval 86"/>
          <p:cNvSpPr/>
          <p:nvPr/>
        </p:nvSpPr>
        <p:spPr>
          <a:xfrm>
            <a:off x="1043608" y="3861048"/>
            <a:ext cx="230285"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8" name="Straight Connector 87"/>
          <p:cNvCxnSpPr/>
          <p:nvPr/>
        </p:nvCxnSpPr>
        <p:spPr>
          <a:xfrm>
            <a:off x="2953567" y="4453261"/>
            <a:ext cx="8295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3783099" y="4245878"/>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83099" y="4453261"/>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724649" y="4453261"/>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83768" y="4005064"/>
            <a:ext cx="233372" cy="265919"/>
          </a:xfrm>
          <a:prstGeom prst="rect">
            <a:avLst/>
          </a:prstGeom>
          <a:noFill/>
        </p:spPr>
        <p:txBody>
          <a:bodyPr wrap="none" rtlCol="0">
            <a:spAutoFit/>
          </a:bodyPr>
          <a:lstStyle/>
          <a:p>
            <a:r>
              <a:rPr lang="en-US" b="1" dirty="0" smtClean="0"/>
              <a:t>A</a:t>
            </a:r>
            <a:endParaRPr lang="de-DE" b="1" dirty="0"/>
          </a:p>
        </p:txBody>
      </p:sp>
      <p:sp>
        <p:nvSpPr>
          <p:cNvPr id="93" name="TextBox 92"/>
          <p:cNvSpPr txBox="1"/>
          <p:nvPr/>
        </p:nvSpPr>
        <p:spPr>
          <a:xfrm>
            <a:off x="2489790" y="4495653"/>
            <a:ext cx="220676" cy="265919"/>
          </a:xfrm>
          <a:prstGeom prst="rect">
            <a:avLst/>
          </a:prstGeom>
          <a:noFill/>
        </p:spPr>
        <p:txBody>
          <a:bodyPr wrap="none" rtlCol="0">
            <a:spAutoFit/>
          </a:bodyPr>
          <a:lstStyle/>
          <a:p>
            <a:r>
              <a:rPr lang="en-US" b="1" dirty="0" smtClean="0"/>
              <a:t>C</a:t>
            </a:r>
            <a:endParaRPr lang="de-DE" b="1" dirty="0"/>
          </a:p>
        </p:txBody>
      </p:sp>
      <p:cxnSp>
        <p:nvCxnSpPr>
          <p:cNvPr id="94" name="Straight Connector 93"/>
          <p:cNvCxnSpPr/>
          <p:nvPr/>
        </p:nvCxnSpPr>
        <p:spPr>
          <a:xfrm>
            <a:off x="2723541" y="4254424"/>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771800" y="4260843"/>
            <a:ext cx="220676" cy="265919"/>
          </a:xfrm>
          <a:prstGeom prst="rect">
            <a:avLst/>
          </a:prstGeom>
          <a:noFill/>
        </p:spPr>
        <p:txBody>
          <a:bodyPr wrap="none" rtlCol="0">
            <a:spAutoFit/>
          </a:bodyPr>
          <a:lstStyle/>
          <a:p>
            <a:r>
              <a:rPr lang="en-US" b="1" dirty="0" smtClean="0"/>
              <a:t>C</a:t>
            </a:r>
            <a:endParaRPr lang="de-DE" b="1" dirty="0"/>
          </a:p>
        </p:txBody>
      </p:sp>
      <p:sp>
        <p:nvSpPr>
          <p:cNvPr id="96" name="TextBox 95"/>
          <p:cNvSpPr txBox="1"/>
          <p:nvPr/>
        </p:nvSpPr>
        <p:spPr>
          <a:xfrm>
            <a:off x="3627321" y="4260843"/>
            <a:ext cx="220676" cy="265919"/>
          </a:xfrm>
          <a:prstGeom prst="rect">
            <a:avLst/>
          </a:prstGeom>
          <a:noFill/>
        </p:spPr>
        <p:txBody>
          <a:bodyPr wrap="none" rtlCol="0">
            <a:spAutoFit/>
          </a:bodyPr>
          <a:lstStyle/>
          <a:p>
            <a:r>
              <a:rPr lang="en-US" b="1" dirty="0" smtClean="0"/>
              <a:t>C</a:t>
            </a:r>
            <a:endParaRPr lang="de-DE" b="1" dirty="0"/>
          </a:p>
        </p:txBody>
      </p:sp>
      <p:sp>
        <p:nvSpPr>
          <p:cNvPr id="97" name="TextBox 96"/>
          <p:cNvSpPr txBox="1"/>
          <p:nvPr/>
        </p:nvSpPr>
        <p:spPr>
          <a:xfrm>
            <a:off x="2627784" y="3933056"/>
            <a:ext cx="1469761" cy="276999"/>
          </a:xfrm>
          <a:prstGeom prst="rect">
            <a:avLst/>
          </a:prstGeom>
          <a:noFill/>
        </p:spPr>
        <p:txBody>
          <a:bodyPr wrap="none" rtlCol="0">
            <a:spAutoFit/>
          </a:bodyPr>
          <a:lstStyle/>
          <a:p>
            <a:r>
              <a:rPr lang="en-US" sz="1200" dirty="0" smtClean="0"/>
              <a:t>Site 3 in tree 1 and 3</a:t>
            </a:r>
            <a:endParaRPr lang="de-DE" sz="1200" dirty="0"/>
          </a:p>
        </p:txBody>
      </p:sp>
      <p:sp>
        <p:nvSpPr>
          <p:cNvPr id="98" name="TextBox 97"/>
          <p:cNvSpPr txBox="1"/>
          <p:nvPr/>
        </p:nvSpPr>
        <p:spPr>
          <a:xfrm>
            <a:off x="3955732" y="4042510"/>
            <a:ext cx="233372" cy="265919"/>
          </a:xfrm>
          <a:prstGeom prst="rect">
            <a:avLst/>
          </a:prstGeom>
          <a:noFill/>
        </p:spPr>
        <p:txBody>
          <a:bodyPr wrap="none" rtlCol="0">
            <a:spAutoFit/>
          </a:bodyPr>
          <a:lstStyle/>
          <a:p>
            <a:r>
              <a:rPr lang="en-US" b="1" dirty="0" smtClean="0"/>
              <a:t>A</a:t>
            </a:r>
            <a:endParaRPr lang="de-DE" b="1" dirty="0"/>
          </a:p>
        </p:txBody>
      </p:sp>
      <p:sp>
        <p:nvSpPr>
          <p:cNvPr id="99" name="TextBox 98"/>
          <p:cNvSpPr txBox="1"/>
          <p:nvPr/>
        </p:nvSpPr>
        <p:spPr>
          <a:xfrm>
            <a:off x="3961755" y="4533099"/>
            <a:ext cx="220676" cy="265919"/>
          </a:xfrm>
          <a:prstGeom prst="rect">
            <a:avLst/>
          </a:prstGeom>
          <a:noFill/>
        </p:spPr>
        <p:txBody>
          <a:bodyPr wrap="none" rtlCol="0">
            <a:spAutoFit/>
          </a:bodyPr>
          <a:lstStyle/>
          <a:p>
            <a:r>
              <a:rPr lang="en-US" b="1" dirty="0" smtClean="0"/>
              <a:t>C</a:t>
            </a:r>
            <a:endParaRPr lang="de-DE" b="1" dirty="0"/>
          </a:p>
        </p:txBody>
      </p:sp>
      <p:cxnSp>
        <p:nvCxnSpPr>
          <p:cNvPr id="100" name="Straight Connector 99"/>
          <p:cNvCxnSpPr/>
          <p:nvPr/>
        </p:nvCxnSpPr>
        <p:spPr>
          <a:xfrm>
            <a:off x="3886660" y="4285302"/>
            <a:ext cx="68042" cy="9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2774023" y="4284978"/>
            <a:ext cx="68042" cy="9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959005" y="4453261"/>
            <a:ext cx="8295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788537" y="4245878"/>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788537" y="4453261"/>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730087" y="4453261"/>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489206" y="4005064"/>
            <a:ext cx="233372" cy="265919"/>
          </a:xfrm>
          <a:prstGeom prst="rect">
            <a:avLst/>
          </a:prstGeom>
          <a:noFill/>
        </p:spPr>
        <p:txBody>
          <a:bodyPr wrap="none" rtlCol="0">
            <a:spAutoFit/>
          </a:bodyPr>
          <a:lstStyle/>
          <a:p>
            <a:r>
              <a:rPr lang="en-US" b="1" dirty="0" smtClean="0"/>
              <a:t>A</a:t>
            </a:r>
            <a:endParaRPr lang="de-DE" b="1" dirty="0"/>
          </a:p>
        </p:txBody>
      </p:sp>
      <p:sp>
        <p:nvSpPr>
          <p:cNvPr id="108" name="TextBox 107"/>
          <p:cNvSpPr txBox="1"/>
          <p:nvPr/>
        </p:nvSpPr>
        <p:spPr>
          <a:xfrm>
            <a:off x="4495228" y="4495653"/>
            <a:ext cx="324128" cy="369332"/>
          </a:xfrm>
          <a:prstGeom prst="rect">
            <a:avLst/>
          </a:prstGeom>
          <a:noFill/>
        </p:spPr>
        <p:txBody>
          <a:bodyPr wrap="none" rtlCol="0">
            <a:spAutoFit/>
          </a:bodyPr>
          <a:lstStyle/>
          <a:p>
            <a:r>
              <a:rPr lang="en-US" b="1" dirty="0" smtClean="0"/>
              <a:t>A</a:t>
            </a:r>
            <a:endParaRPr lang="de-DE" b="1" dirty="0"/>
          </a:p>
        </p:txBody>
      </p:sp>
      <p:cxnSp>
        <p:nvCxnSpPr>
          <p:cNvPr id="109" name="Straight Connector 108"/>
          <p:cNvCxnSpPr/>
          <p:nvPr/>
        </p:nvCxnSpPr>
        <p:spPr>
          <a:xfrm>
            <a:off x="4728979" y="4254424"/>
            <a:ext cx="228918" cy="20738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777238" y="4260843"/>
            <a:ext cx="324128" cy="369332"/>
          </a:xfrm>
          <a:prstGeom prst="rect">
            <a:avLst/>
          </a:prstGeom>
          <a:noFill/>
        </p:spPr>
        <p:txBody>
          <a:bodyPr wrap="none" rtlCol="0">
            <a:spAutoFit/>
          </a:bodyPr>
          <a:lstStyle/>
          <a:p>
            <a:r>
              <a:rPr lang="en-US" b="1" dirty="0"/>
              <a:t>A</a:t>
            </a:r>
            <a:endParaRPr lang="de-DE" b="1" dirty="0"/>
          </a:p>
        </p:txBody>
      </p:sp>
      <p:sp>
        <p:nvSpPr>
          <p:cNvPr id="111" name="TextBox 110"/>
          <p:cNvSpPr txBox="1"/>
          <p:nvPr/>
        </p:nvSpPr>
        <p:spPr>
          <a:xfrm>
            <a:off x="5632759" y="4260843"/>
            <a:ext cx="220676" cy="265919"/>
          </a:xfrm>
          <a:prstGeom prst="rect">
            <a:avLst/>
          </a:prstGeom>
          <a:noFill/>
        </p:spPr>
        <p:txBody>
          <a:bodyPr wrap="none" rtlCol="0">
            <a:spAutoFit/>
          </a:bodyPr>
          <a:lstStyle/>
          <a:p>
            <a:r>
              <a:rPr lang="en-US" b="1" dirty="0" smtClean="0"/>
              <a:t>C</a:t>
            </a:r>
            <a:endParaRPr lang="de-DE" b="1" dirty="0"/>
          </a:p>
        </p:txBody>
      </p:sp>
      <p:sp>
        <p:nvSpPr>
          <p:cNvPr id="112" name="TextBox 111"/>
          <p:cNvSpPr txBox="1"/>
          <p:nvPr/>
        </p:nvSpPr>
        <p:spPr>
          <a:xfrm>
            <a:off x="4853508" y="3933056"/>
            <a:ext cx="1086644" cy="276999"/>
          </a:xfrm>
          <a:prstGeom prst="rect">
            <a:avLst/>
          </a:prstGeom>
          <a:noFill/>
        </p:spPr>
        <p:txBody>
          <a:bodyPr wrap="none" rtlCol="0">
            <a:spAutoFit/>
          </a:bodyPr>
          <a:lstStyle/>
          <a:p>
            <a:r>
              <a:rPr lang="en-US" sz="1200" dirty="0" smtClean="0"/>
              <a:t>Site 3 in tree 2</a:t>
            </a:r>
            <a:endParaRPr lang="de-DE" sz="1200" dirty="0"/>
          </a:p>
        </p:txBody>
      </p:sp>
      <p:sp>
        <p:nvSpPr>
          <p:cNvPr id="113" name="TextBox 112"/>
          <p:cNvSpPr txBox="1"/>
          <p:nvPr/>
        </p:nvSpPr>
        <p:spPr>
          <a:xfrm>
            <a:off x="5961170" y="4042510"/>
            <a:ext cx="306494" cy="369332"/>
          </a:xfrm>
          <a:prstGeom prst="rect">
            <a:avLst/>
          </a:prstGeom>
          <a:noFill/>
        </p:spPr>
        <p:txBody>
          <a:bodyPr wrap="none" rtlCol="0">
            <a:spAutoFit/>
          </a:bodyPr>
          <a:lstStyle/>
          <a:p>
            <a:r>
              <a:rPr lang="en-US" b="1" dirty="0" smtClean="0"/>
              <a:t>C</a:t>
            </a:r>
            <a:endParaRPr lang="de-DE" b="1" dirty="0"/>
          </a:p>
        </p:txBody>
      </p:sp>
      <p:sp>
        <p:nvSpPr>
          <p:cNvPr id="114" name="TextBox 113"/>
          <p:cNvSpPr txBox="1"/>
          <p:nvPr/>
        </p:nvSpPr>
        <p:spPr>
          <a:xfrm>
            <a:off x="5967193" y="4533099"/>
            <a:ext cx="220676" cy="265919"/>
          </a:xfrm>
          <a:prstGeom prst="rect">
            <a:avLst/>
          </a:prstGeom>
          <a:noFill/>
        </p:spPr>
        <p:txBody>
          <a:bodyPr wrap="none" rtlCol="0">
            <a:spAutoFit/>
          </a:bodyPr>
          <a:lstStyle/>
          <a:p>
            <a:r>
              <a:rPr lang="en-US" b="1" dirty="0" smtClean="0"/>
              <a:t>C</a:t>
            </a:r>
            <a:endParaRPr lang="de-DE" b="1" dirty="0"/>
          </a:p>
        </p:txBody>
      </p:sp>
      <p:cxnSp>
        <p:nvCxnSpPr>
          <p:cNvPr id="118" name="Straight Connector 117"/>
          <p:cNvCxnSpPr/>
          <p:nvPr/>
        </p:nvCxnSpPr>
        <p:spPr>
          <a:xfrm>
            <a:off x="5373771" y="4358115"/>
            <a:ext cx="0" cy="174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82836" y="6453336"/>
            <a:ext cx="4490653" cy="369332"/>
          </a:xfrm>
          <a:prstGeom prst="rect">
            <a:avLst/>
          </a:prstGeom>
          <a:noFill/>
        </p:spPr>
        <p:txBody>
          <a:bodyPr wrap="none" rtlCol="0">
            <a:spAutoFit/>
          </a:bodyPr>
          <a:lstStyle/>
          <a:p>
            <a:r>
              <a:rPr lang="en-US" dirty="0" smtClean="0">
                <a:sym typeface="Wingdings" pitchFamily="2" charset="2"/>
              </a:rPr>
              <a:t> Now tree 1 and 2 are equally parsimonious</a:t>
            </a:r>
            <a:endParaRPr lang="de-DE" dirty="0"/>
          </a:p>
        </p:txBody>
      </p:sp>
      <p:graphicFrame>
        <p:nvGraphicFramePr>
          <p:cNvPr id="121" name="Table 120"/>
          <p:cNvGraphicFramePr>
            <a:graphicFrameLocks noGrp="1"/>
          </p:cNvGraphicFramePr>
          <p:nvPr>
            <p:extLst>
              <p:ext uri="{D42A27DB-BD31-4B8C-83A1-F6EECF244321}">
                <p14:modId xmlns:p14="http://schemas.microsoft.com/office/powerpoint/2010/main" val="863048862"/>
              </p:ext>
            </p:extLst>
          </p:nvPr>
        </p:nvGraphicFramePr>
        <p:xfrm>
          <a:off x="6372200" y="1844824"/>
          <a:ext cx="2674640" cy="1828800"/>
        </p:xfrm>
        <a:graphic>
          <a:graphicData uri="http://schemas.openxmlformats.org/drawingml/2006/table">
            <a:tbl>
              <a:tblPr/>
              <a:tblGrid>
                <a:gridCol w="534928"/>
                <a:gridCol w="534928"/>
                <a:gridCol w="534928"/>
                <a:gridCol w="534928"/>
                <a:gridCol w="534928"/>
              </a:tblGrid>
              <a:tr h="0">
                <a:tc>
                  <a:txBody>
                    <a:bodyPr/>
                    <a:lstStyle/>
                    <a:p>
                      <a:endParaRPr lang="de-DE" b="1" dirty="0"/>
                    </a:p>
                  </a:txBody>
                  <a:tcPr anchor="ctr">
                    <a:lnL>
                      <a:noFill/>
                    </a:lnL>
                    <a:lnR>
                      <a:noFill/>
                    </a:lnR>
                    <a:lnB>
                      <a:noFill/>
                    </a:lnB>
                  </a:tcPr>
                </a:tc>
                <a:tc>
                  <a:txBody>
                    <a:bodyPr/>
                    <a:lstStyle/>
                    <a:p>
                      <a:r>
                        <a:rPr lang="de-DE" b="1" dirty="0"/>
                        <a:t>A</a:t>
                      </a:r>
                    </a:p>
                  </a:txBody>
                  <a:tcPr anchor="ctr">
                    <a:lnL>
                      <a:noFill/>
                    </a:lnL>
                    <a:lnR>
                      <a:noFill/>
                    </a:lnR>
                    <a:lnB>
                      <a:noFill/>
                    </a:lnB>
                  </a:tcPr>
                </a:tc>
                <a:tc>
                  <a:txBody>
                    <a:bodyPr/>
                    <a:lstStyle/>
                    <a:p>
                      <a:r>
                        <a:rPr lang="en-US" b="1" dirty="0" smtClean="0"/>
                        <a:t>C</a:t>
                      </a:r>
                      <a:endParaRPr lang="de-DE" b="1" dirty="0"/>
                    </a:p>
                  </a:txBody>
                  <a:tcPr anchor="ctr">
                    <a:lnL>
                      <a:noFill/>
                    </a:lnL>
                    <a:lnR>
                      <a:noFill/>
                    </a:lnR>
                    <a:lnB>
                      <a:noFill/>
                    </a:lnB>
                  </a:tcPr>
                </a:tc>
                <a:tc>
                  <a:txBody>
                    <a:bodyPr/>
                    <a:lstStyle/>
                    <a:p>
                      <a:r>
                        <a:rPr lang="en-US" b="1" dirty="0" smtClean="0"/>
                        <a:t>G</a:t>
                      </a:r>
                      <a:endParaRPr lang="de-DE" b="1" dirty="0"/>
                    </a:p>
                  </a:txBody>
                  <a:tcPr anchor="ctr">
                    <a:lnL>
                      <a:noFill/>
                    </a:lnL>
                    <a:lnR>
                      <a:noFill/>
                    </a:lnR>
                    <a:lnB>
                      <a:noFill/>
                    </a:lnB>
                  </a:tcPr>
                </a:tc>
                <a:tc>
                  <a:txBody>
                    <a:bodyPr/>
                    <a:lstStyle/>
                    <a:p>
                      <a:r>
                        <a:rPr lang="en-US" b="1" dirty="0" smtClean="0"/>
                        <a:t>T</a:t>
                      </a:r>
                      <a:endParaRPr lang="de-DE" b="1" dirty="0"/>
                    </a:p>
                  </a:txBody>
                  <a:tcPr anchor="ctr">
                    <a:lnL>
                      <a:noFill/>
                    </a:lnL>
                    <a:lnR>
                      <a:noFill/>
                    </a:lnR>
                    <a:lnB>
                      <a:noFill/>
                    </a:lnB>
                  </a:tcPr>
                </a:tc>
              </a:tr>
              <a:tr h="0">
                <a:tc>
                  <a:txBody>
                    <a:bodyPr/>
                    <a:lstStyle/>
                    <a:p>
                      <a:r>
                        <a:rPr lang="de-DE" b="1"/>
                        <a:t>A</a:t>
                      </a:r>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c>
                  <a:txBody>
                    <a:bodyPr/>
                    <a:lstStyle/>
                    <a:p>
                      <a:r>
                        <a:rPr lang="de-DE" dirty="0" smtClean="0"/>
                        <a:t>1</a:t>
                      </a:r>
                      <a:endParaRPr lang="de-DE" dirty="0"/>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r>
              <a:tr h="0">
                <a:tc>
                  <a:txBody>
                    <a:bodyPr/>
                    <a:lstStyle/>
                    <a:p>
                      <a:r>
                        <a:rPr lang="en-US" b="1" dirty="0" smtClean="0"/>
                        <a:t>C</a:t>
                      </a:r>
                      <a:endParaRPr lang="de-DE" b="1" dirty="0"/>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c>
                  <a:txBody>
                    <a:bodyPr/>
                    <a:lstStyle/>
                    <a:p>
                      <a:r>
                        <a:rPr lang="en-US" dirty="0" smtClean="0"/>
                        <a:t>1</a:t>
                      </a:r>
                      <a:endParaRPr lang="de-DE" dirty="0"/>
                    </a:p>
                  </a:txBody>
                  <a:tcPr anchor="ctr">
                    <a:lnL>
                      <a:noFill/>
                    </a:lnL>
                    <a:lnR>
                      <a:noFill/>
                    </a:lnR>
                    <a:lnT>
                      <a:noFill/>
                    </a:lnT>
                    <a:lnB>
                      <a:noFill/>
                    </a:lnB>
                  </a:tcPr>
                </a:tc>
              </a:tr>
              <a:tr h="0">
                <a:tc>
                  <a:txBody>
                    <a:bodyPr/>
                    <a:lstStyle/>
                    <a:p>
                      <a:r>
                        <a:rPr lang="en-US" b="1" dirty="0" smtClean="0"/>
                        <a:t>G</a:t>
                      </a:r>
                      <a:endParaRPr lang="de-DE" b="1" dirty="0"/>
                    </a:p>
                  </a:txBody>
                  <a:tcPr anchor="ctr">
                    <a:lnL>
                      <a:noFill/>
                    </a:lnL>
                    <a:lnR>
                      <a:noFill/>
                    </a:lnR>
                    <a:lnT>
                      <a:noFill/>
                    </a:lnT>
                    <a:lnB>
                      <a:noFill/>
                    </a:lnB>
                  </a:tcPr>
                </a:tc>
                <a:tc>
                  <a:txBody>
                    <a:bodyPr/>
                    <a:lstStyle/>
                    <a:p>
                      <a:r>
                        <a:rPr lang="de-DE" dirty="0" smtClean="0"/>
                        <a:t>1</a:t>
                      </a:r>
                      <a:endParaRPr lang="de-DE" dirty="0"/>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r>
              <a:tr h="0">
                <a:tc>
                  <a:txBody>
                    <a:bodyPr/>
                    <a:lstStyle/>
                    <a:p>
                      <a:r>
                        <a:rPr lang="en-US" b="1" dirty="0" smtClean="0"/>
                        <a:t>T</a:t>
                      </a:r>
                      <a:endParaRPr lang="de-DE" b="1" dirty="0"/>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c>
                  <a:txBody>
                    <a:bodyPr/>
                    <a:lstStyle/>
                    <a:p>
                      <a:r>
                        <a:rPr lang="en-US" dirty="0" smtClean="0"/>
                        <a:t>1</a:t>
                      </a:r>
                      <a:endParaRPr lang="de-DE" dirty="0"/>
                    </a:p>
                  </a:txBody>
                  <a:tcPr anchor="ctr">
                    <a:lnL>
                      <a:noFill/>
                    </a:lnL>
                    <a:lnR>
                      <a:noFill/>
                    </a:lnR>
                    <a:lnT>
                      <a:noFill/>
                    </a:lnT>
                    <a:lnB>
                      <a:noFill/>
                    </a:lnB>
                  </a:tcPr>
                </a:tc>
                <a:tc>
                  <a:txBody>
                    <a:bodyPr/>
                    <a:lstStyle/>
                    <a:p>
                      <a:r>
                        <a:rPr lang="en-US" dirty="0" smtClean="0"/>
                        <a:t>2</a:t>
                      </a:r>
                      <a:endParaRPr lang="de-DE" dirty="0"/>
                    </a:p>
                  </a:txBody>
                  <a:tcPr anchor="ctr">
                    <a:lnL>
                      <a:noFill/>
                    </a:lnL>
                    <a:lnR>
                      <a:noFill/>
                    </a:lnR>
                    <a:lnT>
                      <a:noFill/>
                    </a:lnT>
                    <a:lnB>
                      <a:noFill/>
                    </a:lnB>
                  </a:tcPr>
                </a:tc>
                <a:tc>
                  <a:txBody>
                    <a:bodyPr/>
                    <a:lstStyle/>
                    <a:p>
                      <a:r>
                        <a:rPr lang="de-DE" dirty="0"/>
                        <a:t>0</a:t>
                      </a:r>
                    </a:p>
                  </a:txBody>
                  <a:tcPr anchor="ctr">
                    <a:lnL>
                      <a:noFill/>
                    </a:lnL>
                    <a:lnR>
                      <a:noFill/>
                    </a:lnR>
                    <a:lnT>
                      <a:noFill/>
                    </a:lnT>
                    <a:lnB>
                      <a:noFill/>
                    </a:lnB>
                  </a:tcPr>
                </a:tc>
              </a:tr>
            </a:tbl>
          </a:graphicData>
        </a:graphic>
      </p:graphicFrame>
      <p:sp>
        <p:nvSpPr>
          <p:cNvPr id="122" name="TextBox 121"/>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419262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0"/>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9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9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9"/>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1"/>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0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0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0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1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1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1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7" grpId="0"/>
      <p:bldP spid="28" grpId="0"/>
      <p:bldP spid="29" grpId="0"/>
      <p:bldP spid="30" grpId="0"/>
      <p:bldP spid="31" grpId="0"/>
      <p:bldP spid="32" grpId="0"/>
      <p:bldP spid="33" grpId="0"/>
      <p:bldP spid="34" grpId="0"/>
      <p:bldP spid="35" grpId="0"/>
      <p:bldP spid="36" grpId="0"/>
      <p:bldP spid="43" grpId="0"/>
      <p:bldP spid="44" grpId="0"/>
      <p:bldP spid="45" grpId="0"/>
      <p:bldP spid="46" grpId="0"/>
      <p:bldP spid="47" grpId="0"/>
      <p:bldP spid="48" grpId="0"/>
      <p:bldP spid="56" grpId="0"/>
      <p:bldP spid="57" grpId="0"/>
      <p:bldP spid="58" grpId="0"/>
      <p:bldP spid="59" grpId="0"/>
      <p:bldP spid="61" grpId="0"/>
      <p:bldP spid="66" grpId="0"/>
      <p:bldP spid="67" grpId="0"/>
      <p:bldP spid="68" grpId="0"/>
      <p:bldP spid="69" grpId="0"/>
      <p:bldP spid="71" grpId="0"/>
      <p:bldP spid="76" grpId="0"/>
      <p:bldP spid="77" grpId="0"/>
      <p:bldP spid="78" grpId="0"/>
      <p:bldP spid="79" grpId="0"/>
      <p:bldP spid="81" grpId="0"/>
      <p:bldP spid="82" grpId="0"/>
      <p:bldP spid="83" grpId="0"/>
      <p:bldP spid="84" grpId="0"/>
      <p:bldP spid="85" grpId="0"/>
      <p:bldP spid="87" grpId="0" animBg="1"/>
      <p:bldP spid="92" grpId="0"/>
      <p:bldP spid="93" grpId="0"/>
      <p:bldP spid="95" grpId="0"/>
      <p:bldP spid="96" grpId="0"/>
      <p:bldP spid="97" grpId="0"/>
      <p:bldP spid="98" grpId="0"/>
      <p:bldP spid="99" grpId="0"/>
      <p:bldP spid="107" grpId="0"/>
      <p:bldP spid="108" grpId="0"/>
      <p:bldP spid="110" grpId="0"/>
      <p:bldP spid="111" grpId="0"/>
      <p:bldP spid="112" grpId="0"/>
      <p:bldP spid="113" grpId="0"/>
      <p:bldP spid="114" grpId="0"/>
      <p:bldP spid="1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7830501"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915978"/>
            <a:ext cx="8064896" cy="784830"/>
          </a:xfrm>
          <a:prstGeom prst="rect">
            <a:avLst/>
          </a:prstGeom>
        </p:spPr>
        <p:txBody>
          <a:bodyPr wrap="square">
            <a:spAutoFit/>
          </a:bodyPr>
          <a:lstStyle/>
          <a:p>
            <a:r>
              <a:rPr lang="en-US" b="1" dirty="0" smtClean="0"/>
              <a:t>Are all changes equally likely?</a:t>
            </a:r>
          </a:p>
          <a:p>
            <a:endParaRPr lang="en-US" sz="900" dirty="0"/>
          </a:p>
          <a:p>
            <a:r>
              <a:rPr lang="en-US" dirty="0" smtClean="0"/>
              <a:t>Substitution matrices for protein alignments: PAM, BLOSUM</a:t>
            </a:r>
          </a:p>
        </p:txBody>
      </p:sp>
      <p:sp>
        <p:nvSpPr>
          <p:cNvPr id="5" name="TextBox 4"/>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1412343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1" y="1196752"/>
            <a:ext cx="8280920" cy="2308324"/>
          </a:xfrm>
          <a:prstGeom prst="rect">
            <a:avLst/>
          </a:prstGeom>
        </p:spPr>
        <p:txBody>
          <a:bodyPr wrap="square">
            <a:spAutoFit/>
          </a:bodyPr>
          <a:lstStyle/>
          <a:p>
            <a:r>
              <a:rPr lang="en-US" b="1" dirty="0" smtClean="0"/>
              <a:t>Are all changes equally likely?</a:t>
            </a:r>
          </a:p>
          <a:p>
            <a:endParaRPr lang="en-US" dirty="0"/>
          </a:p>
          <a:p>
            <a:r>
              <a:rPr lang="en-US" dirty="0" smtClean="0"/>
              <a:t>Some sites might be highly conserved (e.g. functional domains of a protein) while others might be rapidly changing (e.g. </a:t>
            </a:r>
            <a:r>
              <a:rPr lang="en-US" dirty="0" err="1" smtClean="0"/>
              <a:t>intronic</a:t>
            </a:r>
            <a:r>
              <a:rPr lang="en-US" dirty="0" smtClean="0"/>
              <a:t> sites)</a:t>
            </a:r>
          </a:p>
          <a:p>
            <a:r>
              <a:rPr lang="en-US" dirty="0" smtClean="0"/>
              <a:t>Rapidly changing sites might be saturated and therefore misleading for the tree</a:t>
            </a:r>
          </a:p>
          <a:p>
            <a:endParaRPr lang="en-US" dirty="0"/>
          </a:p>
          <a:p>
            <a:pPr marL="285750" indent="-285750">
              <a:buFont typeface="Wingdings"/>
              <a:buChar char="à"/>
            </a:pPr>
            <a:r>
              <a:rPr lang="en-US" dirty="0" smtClean="0">
                <a:sym typeface="Wingdings" pitchFamily="2" charset="2"/>
              </a:rPr>
              <a:t>Give sites different weights</a:t>
            </a:r>
          </a:p>
          <a:p>
            <a:r>
              <a:rPr lang="en-US" dirty="0" smtClean="0">
                <a:sym typeface="Wingdings" pitchFamily="2" charset="2"/>
              </a:rPr>
              <a:t>This will affect the total length of the tree:</a:t>
            </a:r>
            <a:endParaRPr lang="en-US" dirty="0" smtClean="0"/>
          </a:p>
        </p:txBody>
      </p:sp>
      <p:sp>
        <p:nvSpPr>
          <p:cNvPr id="4" name="TextBox 3"/>
          <p:cNvSpPr txBox="1"/>
          <p:nvPr/>
        </p:nvSpPr>
        <p:spPr>
          <a:xfrm>
            <a:off x="6425609" y="2850908"/>
            <a:ext cx="502061" cy="923330"/>
          </a:xfrm>
          <a:prstGeom prst="rect">
            <a:avLst/>
          </a:prstGeom>
          <a:noFill/>
        </p:spPr>
        <p:txBody>
          <a:bodyPr wrap="none" rtlCol="0">
            <a:spAutoFit/>
          </a:bodyPr>
          <a:lstStyle/>
          <a:p>
            <a:r>
              <a:rPr lang="el-GR" sz="5400" dirty="0" smtClean="0"/>
              <a:t>Σ</a:t>
            </a:r>
            <a:endParaRPr lang="de-DE" sz="5400" dirty="0"/>
          </a:p>
        </p:txBody>
      </p:sp>
      <p:sp>
        <p:nvSpPr>
          <p:cNvPr id="5" name="TextBox 4"/>
          <p:cNvSpPr txBox="1"/>
          <p:nvPr/>
        </p:nvSpPr>
        <p:spPr>
          <a:xfrm>
            <a:off x="6065569" y="3127907"/>
            <a:ext cx="450764" cy="369332"/>
          </a:xfrm>
          <a:prstGeom prst="rect">
            <a:avLst/>
          </a:prstGeom>
          <a:noFill/>
        </p:spPr>
        <p:txBody>
          <a:bodyPr wrap="none" rtlCol="0">
            <a:spAutoFit/>
          </a:bodyPr>
          <a:lstStyle/>
          <a:p>
            <a:r>
              <a:rPr lang="en-US" dirty="0" smtClean="0"/>
              <a:t>L =</a:t>
            </a:r>
            <a:endParaRPr lang="de-DE" dirty="0"/>
          </a:p>
        </p:txBody>
      </p:sp>
      <p:sp>
        <p:nvSpPr>
          <p:cNvPr id="6" name="TextBox 5"/>
          <p:cNvSpPr txBox="1"/>
          <p:nvPr/>
        </p:nvSpPr>
        <p:spPr>
          <a:xfrm>
            <a:off x="6532208" y="2879358"/>
            <a:ext cx="248786" cy="261610"/>
          </a:xfrm>
          <a:prstGeom prst="rect">
            <a:avLst/>
          </a:prstGeom>
          <a:noFill/>
        </p:spPr>
        <p:txBody>
          <a:bodyPr wrap="none" rtlCol="0">
            <a:spAutoFit/>
          </a:bodyPr>
          <a:lstStyle/>
          <a:p>
            <a:r>
              <a:rPr lang="en-US" sz="1100" dirty="0" smtClean="0"/>
              <a:t>k</a:t>
            </a:r>
            <a:endParaRPr lang="de-DE" sz="1100" dirty="0"/>
          </a:p>
        </p:txBody>
      </p:sp>
      <p:sp>
        <p:nvSpPr>
          <p:cNvPr id="7" name="TextBox 6"/>
          <p:cNvSpPr txBox="1"/>
          <p:nvPr/>
        </p:nvSpPr>
        <p:spPr>
          <a:xfrm>
            <a:off x="6505503" y="3507706"/>
            <a:ext cx="359394" cy="261610"/>
          </a:xfrm>
          <a:prstGeom prst="rect">
            <a:avLst/>
          </a:prstGeom>
          <a:noFill/>
        </p:spPr>
        <p:txBody>
          <a:bodyPr wrap="none" rtlCol="0">
            <a:spAutoFit/>
          </a:bodyPr>
          <a:lstStyle/>
          <a:p>
            <a:r>
              <a:rPr lang="en-US" sz="1100" dirty="0" err="1" smtClean="0"/>
              <a:t>i</a:t>
            </a:r>
            <a:r>
              <a:rPr lang="en-US" sz="1100" dirty="0" smtClean="0"/>
              <a:t>=1</a:t>
            </a:r>
            <a:endParaRPr lang="de-DE" sz="1100" dirty="0"/>
          </a:p>
        </p:txBody>
      </p:sp>
      <p:sp>
        <p:nvSpPr>
          <p:cNvPr id="8" name="TextBox 7"/>
          <p:cNvSpPr txBox="1"/>
          <p:nvPr/>
        </p:nvSpPr>
        <p:spPr>
          <a:xfrm>
            <a:off x="6785649" y="3122971"/>
            <a:ext cx="638316" cy="369332"/>
          </a:xfrm>
          <a:prstGeom prst="rect">
            <a:avLst/>
          </a:prstGeom>
          <a:noFill/>
        </p:spPr>
        <p:txBody>
          <a:bodyPr wrap="none" rtlCol="0">
            <a:spAutoFit/>
          </a:bodyPr>
          <a:lstStyle/>
          <a:p>
            <a:r>
              <a:rPr lang="en-US" dirty="0"/>
              <a:t>w</a:t>
            </a:r>
            <a:r>
              <a:rPr lang="en-US" sz="1600" dirty="0" smtClean="0"/>
              <a:t>  * l</a:t>
            </a:r>
            <a:endParaRPr lang="de-DE" dirty="0"/>
          </a:p>
        </p:txBody>
      </p:sp>
      <p:sp>
        <p:nvSpPr>
          <p:cNvPr id="9" name="TextBox 8"/>
          <p:cNvSpPr txBox="1"/>
          <p:nvPr/>
        </p:nvSpPr>
        <p:spPr>
          <a:xfrm>
            <a:off x="7235594" y="3231988"/>
            <a:ext cx="216726" cy="261610"/>
          </a:xfrm>
          <a:prstGeom prst="rect">
            <a:avLst/>
          </a:prstGeom>
          <a:noFill/>
        </p:spPr>
        <p:txBody>
          <a:bodyPr wrap="none" rtlCol="0">
            <a:spAutoFit/>
          </a:bodyPr>
          <a:lstStyle/>
          <a:p>
            <a:r>
              <a:rPr lang="en-US" sz="1100" dirty="0" err="1" smtClean="0"/>
              <a:t>i</a:t>
            </a:r>
            <a:endParaRPr lang="de-DE" sz="1100" dirty="0"/>
          </a:p>
        </p:txBody>
      </p:sp>
      <p:sp>
        <p:nvSpPr>
          <p:cNvPr id="10" name="TextBox 9"/>
          <p:cNvSpPr txBox="1"/>
          <p:nvPr/>
        </p:nvSpPr>
        <p:spPr>
          <a:xfrm>
            <a:off x="6938893" y="3237370"/>
            <a:ext cx="216726" cy="261610"/>
          </a:xfrm>
          <a:prstGeom prst="rect">
            <a:avLst/>
          </a:prstGeom>
          <a:noFill/>
        </p:spPr>
        <p:txBody>
          <a:bodyPr wrap="none" rtlCol="0">
            <a:spAutoFit/>
          </a:bodyPr>
          <a:lstStyle/>
          <a:p>
            <a:r>
              <a:rPr lang="en-US" sz="1100" dirty="0" err="1" smtClean="0"/>
              <a:t>i</a:t>
            </a:r>
            <a:endParaRPr lang="de-DE" sz="1100" dirty="0"/>
          </a:p>
        </p:txBody>
      </p:sp>
      <p:sp>
        <p:nvSpPr>
          <p:cNvPr id="11" name="TextBox 10"/>
          <p:cNvSpPr txBox="1"/>
          <p:nvPr/>
        </p:nvSpPr>
        <p:spPr>
          <a:xfrm>
            <a:off x="5004048" y="2852936"/>
            <a:ext cx="502061" cy="923330"/>
          </a:xfrm>
          <a:prstGeom prst="rect">
            <a:avLst/>
          </a:prstGeom>
          <a:noFill/>
        </p:spPr>
        <p:txBody>
          <a:bodyPr wrap="none" rtlCol="0">
            <a:spAutoFit/>
          </a:bodyPr>
          <a:lstStyle/>
          <a:p>
            <a:r>
              <a:rPr lang="el-GR" sz="5400" dirty="0" smtClean="0"/>
              <a:t>Σ</a:t>
            </a:r>
            <a:endParaRPr lang="de-DE" sz="5400" dirty="0"/>
          </a:p>
        </p:txBody>
      </p:sp>
      <p:sp>
        <p:nvSpPr>
          <p:cNvPr id="12" name="TextBox 11"/>
          <p:cNvSpPr txBox="1"/>
          <p:nvPr/>
        </p:nvSpPr>
        <p:spPr>
          <a:xfrm>
            <a:off x="4644008" y="3129935"/>
            <a:ext cx="450764" cy="369332"/>
          </a:xfrm>
          <a:prstGeom prst="rect">
            <a:avLst/>
          </a:prstGeom>
          <a:noFill/>
        </p:spPr>
        <p:txBody>
          <a:bodyPr wrap="none" rtlCol="0">
            <a:spAutoFit/>
          </a:bodyPr>
          <a:lstStyle/>
          <a:p>
            <a:r>
              <a:rPr lang="en-US" dirty="0" smtClean="0"/>
              <a:t>L =</a:t>
            </a:r>
            <a:endParaRPr lang="de-DE" dirty="0"/>
          </a:p>
        </p:txBody>
      </p:sp>
      <p:sp>
        <p:nvSpPr>
          <p:cNvPr id="13" name="TextBox 12"/>
          <p:cNvSpPr txBox="1"/>
          <p:nvPr/>
        </p:nvSpPr>
        <p:spPr>
          <a:xfrm>
            <a:off x="5110647" y="2908691"/>
            <a:ext cx="248786" cy="261610"/>
          </a:xfrm>
          <a:prstGeom prst="rect">
            <a:avLst/>
          </a:prstGeom>
          <a:noFill/>
        </p:spPr>
        <p:txBody>
          <a:bodyPr wrap="none" rtlCol="0">
            <a:spAutoFit/>
          </a:bodyPr>
          <a:lstStyle/>
          <a:p>
            <a:r>
              <a:rPr lang="en-US" sz="1100" dirty="0" smtClean="0"/>
              <a:t>k</a:t>
            </a:r>
            <a:endParaRPr lang="de-DE" sz="1100" dirty="0"/>
          </a:p>
        </p:txBody>
      </p:sp>
      <p:sp>
        <p:nvSpPr>
          <p:cNvPr id="14" name="TextBox 13"/>
          <p:cNvSpPr txBox="1"/>
          <p:nvPr/>
        </p:nvSpPr>
        <p:spPr>
          <a:xfrm>
            <a:off x="5113004" y="3509734"/>
            <a:ext cx="359394" cy="261610"/>
          </a:xfrm>
          <a:prstGeom prst="rect">
            <a:avLst/>
          </a:prstGeom>
          <a:noFill/>
        </p:spPr>
        <p:txBody>
          <a:bodyPr wrap="none" rtlCol="0">
            <a:spAutoFit/>
          </a:bodyPr>
          <a:lstStyle/>
          <a:p>
            <a:r>
              <a:rPr lang="en-US" sz="1100" dirty="0" err="1" smtClean="0"/>
              <a:t>i</a:t>
            </a:r>
            <a:r>
              <a:rPr lang="en-US" sz="1100" dirty="0" smtClean="0"/>
              <a:t>=1</a:t>
            </a:r>
            <a:endParaRPr lang="de-DE" sz="1100" dirty="0"/>
          </a:p>
        </p:txBody>
      </p:sp>
      <p:sp>
        <p:nvSpPr>
          <p:cNvPr id="15" name="TextBox 14"/>
          <p:cNvSpPr txBox="1"/>
          <p:nvPr/>
        </p:nvSpPr>
        <p:spPr>
          <a:xfrm>
            <a:off x="5364088" y="3145999"/>
            <a:ext cx="231154" cy="338554"/>
          </a:xfrm>
          <a:prstGeom prst="rect">
            <a:avLst/>
          </a:prstGeom>
          <a:noFill/>
        </p:spPr>
        <p:txBody>
          <a:bodyPr wrap="none" rtlCol="0">
            <a:spAutoFit/>
          </a:bodyPr>
          <a:lstStyle/>
          <a:p>
            <a:r>
              <a:rPr lang="en-US" sz="1600" dirty="0" smtClean="0"/>
              <a:t>l</a:t>
            </a:r>
            <a:endParaRPr lang="de-DE" dirty="0"/>
          </a:p>
        </p:txBody>
      </p:sp>
      <p:sp>
        <p:nvSpPr>
          <p:cNvPr id="16" name="TextBox 15"/>
          <p:cNvSpPr txBox="1"/>
          <p:nvPr/>
        </p:nvSpPr>
        <p:spPr>
          <a:xfrm>
            <a:off x="5431620" y="3239398"/>
            <a:ext cx="216726" cy="261610"/>
          </a:xfrm>
          <a:prstGeom prst="rect">
            <a:avLst/>
          </a:prstGeom>
          <a:noFill/>
        </p:spPr>
        <p:txBody>
          <a:bodyPr wrap="none" rtlCol="0">
            <a:spAutoFit/>
          </a:bodyPr>
          <a:lstStyle/>
          <a:p>
            <a:r>
              <a:rPr lang="en-US" sz="1100" dirty="0" err="1" smtClean="0"/>
              <a:t>i</a:t>
            </a:r>
            <a:endParaRPr lang="de-DE" sz="1100" dirty="0"/>
          </a:p>
        </p:txBody>
      </p:sp>
      <p:cxnSp>
        <p:nvCxnSpPr>
          <p:cNvPr id="18" name="Straight Arrow Connector 17"/>
          <p:cNvCxnSpPr>
            <a:endCxn id="5" idx="1"/>
          </p:cNvCxnSpPr>
          <p:nvPr/>
        </p:nvCxnSpPr>
        <p:spPr>
          <a:xfrm>
            <a:off x="5724128" y="3307637"/>
            <a:ext cx="341441" cy="4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2829592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59340"/>
            <a:ext cx="8424936" cy="2308324"/>
          </a:xfrm>
          <a:prstGeom prst="rect">
            <a:avLst/>
          </a:prstGeom>
        </p:spPr>
        <p:txBody>
          <a:bodyPr wrap="square">
            <a:spAutoFit/>
          </a:bodyPr>
          <a:lstStyle/>
          <a:p>
            <a:r>
              <a:rPr lang="en-US" dirty="0" smtClean="0"/>
              <a:t>After scoring all trees find the most-parsimonious trees (MPTs)</a:t>
            </a:r>
          </a:p>
          <a:p>
            <a:endParaRPr lang="en-US" dirty="0" smtClean="0"/>
          </a:p>
          <a:p>
            <a:r>
              <a:rPr lang="en-US" dirty="0" smtClean="0"/>
              <a:t>often exist a number of equally MPTs</a:t>
            </a:r>
          </a:p>
          <a:p>
            <a:r>
              <a:rPr lang="en-US" dirty="0" smtClean="0"/>
              <a:t>if too many, maybe because of too many missing data; insufficient data to resolve the tree completely</a:t>
            </a:r>
          </a:p>
          <a:p>
            <a:r>
              <a:rPr lang="en-US" dirty="0" smtClean="0"/>
              <a:t>often only parts of the tree (sub trees) differ between the MPTs, e.g. a few taxa jump around</a:t>
            </a:r>
          </a:p>
          <a:p>
            <a:r>
              <a:rPr lang="en-US" dirty="0" smtClean="0"/>
              <a:t>can make a consensus tree</a:t>
            </a:r>
            <a:endParaRPr lang="de-DE" dirty="0"/>
          </a:p>
        </p:txBody>
      </p:sp>
      <p:sp>
        <p:nvSpPr>
          <p:cNvPr id="4" name="TextBox 3"/>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1255077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800" y="3251591"/>
            <a:ext cx="6390456" cy="923330"/>
          </a:xfrm>
          <a:prstGeom prst="rect">
            <a:avLst/>
          </a:prstGeom>
        </p:spPr>
        <p:txBody>
          <a:bodyPr wrap="square">
            <a:spAutoFit/>
          </a:bodyPr>
          <a:lstStyle/>
          <a:p>
            <a:r>
              <a:rPr lang="en-US" dirty="0" smtClean="0"/>
              <a:t>Trees are </a:t>
            </a:r>
            <a:r>
              <a:rPr lang="en-US" dirty="0" err="1" smtClean="0"/>
              <a:t>unrooted</a:t>
            </a:r>
            <a:r>
              <a:rPr lang="en-US" dirty="0" smtClean="0"/>
              <a:t>, but you can chose an </a:t>
            </a:r>
            <a:r>
              <a:rPr lang="en-US" dirty="0" err="1" smtClean="0"/>
              <a:t>outgroup</a:t>
            </a:r>
            <a:endParaRPr lang="en-US" dirty="0" smtClean="0"/>
          </a:p>
          <a:p>
            <a:endParaRPr lang="en-US" dirty="0" smtClean="0"/>
          </a:p>
          <a:p>
            <a:r>
              <a:rPr lang="en-US" dirty="0"/>
              <a:t>T</a:t>
            </a:r>
            <a:r>
              <a:rPr lang="en-US" dirty="0" smtClean="0"/>
              <a:t>rees do not reflect divergence times</a:t>
            </a:r>
            <a:endParaRPr lang="de-DE" dirty="0"/>
          </a:p>
        </p:txBody>
      </p:sp>
      <p:sp>
        <p:nvSpPr>
          <p:cNvPr id="4" name="TextBox 3"/>
          <p:cNvSpPr txBox="1"/>
          <p:nvPr/>
        </p:nvSpPr>
        <p:spPr>
          <a:xfrm>
            <a:off x="225800" y="1916832"/>
            <a:ext cx="8299003" cy="646331"/>
          </a:xfrm>
          <a:prstGeom prst="rect">
            <a:avLst/>
          </a:prstGeom>
          <a:noFill/>
        </p:spPr>
        <p:txBody>
          <a:bodyPr wrap="none" rtlCol="0">
            <a:spAutoFit/>
          </a:bodyPr>
          <a:lstStyle/>
          <a:p>
            <a:r>
              <a:rPr lang="en-US" dirty="0" smtClean="0"/>
              <a:t>Finding the optimal tree (the tree with the best score) is computationally expensive</a:t>
            </a:r>
          </a:p>
          <a:p>
            <a:r>
              <a:rPr lang="en-US" dirty="0" smtClean="0">
                <a:sym typeface="Wingdings" pitchFamily="2" charset="2"/>
              </a:rPr>
              <a:t> </a:t>
            </a:r>
            <a:r>
              <a:rPr lang="en-US" dirty="0" smtClean="0"/>
              <a:t>a possibility is to start with one good tree, perturb it and see if the score gets better</a:t>
            </a:r>
            <a:endParaRPr lang="de-DE" dirty="0"/>
          </a:p>
        </p:txBody>
      </p:sp>
      <p:sp>
        <p:nvSpPr>
          <p:cNvPr id="5" name="TextBox 4"/>
          <p:cNvSpPr txBox="1"/>
          <p:nvPr/>
        </p:nvSpPr>
        <p:spPr>
          <a:xfrm>
            <a:off x="2051720" y="-27384"/>
            <a:ext cx="5157309" cy="769441"/>
          </a:xfrm>
          <a:prstGeom prst="rect">
            <a:avLst/>
          </a:prstGeom>
          <a:noFill/>
        </p:spPr>
        <p:txBody>
          <a:bodyPr wrap="none" rtlCol="0">
            <a:spAutoFit/>
          </a:bodyPr>
          <a:lstStyle/>
          <a:p>
            <a:r>
              <a:rPr lang="en-US" sz="4400" b="1" dirty="0" smtClean="0"/>
              <a:t>Maximum parsimony</a:t>
            </a:r>
            <a:endParaRPr lang="de-DE" sz="4400" b="1" dirty="0"/>
          </a:p>
        </p:txBody>
      </p:sp>
    </p:spTree>
    <p:extLst>
      <p:ext uri="{BB962C8B-B14F-4D97-AF65-F5344CB8AC3E}">
        <p14:creationId xmlns:p14="http://schemas.microsoft.com/office/powerpoint/2010/main" val="2993474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37" r="2016" b="2369"/>
          <a:stretch/>
        </p:blipFill>
        <p:spPr bwMode="auto">
          <a:xfrm>
            <a:off x="1547664" y="1155656"/>
            <a:ext cx="644803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08367"/>
            <a:ext cx="7781041" cy="769441"/>
          </a:xfrm>
          <a:prstGeom prst="rect">
            <a:avLst/>
          </a:prstGeom>
          <a:noFill/>
        </p:spPr>
        <p:txBody>
          <a:bodyPr wrap="none" rtlCol="0">
            <a:spAutoFit/>
          </a:bodyPr>
          <a:lstStyle/>
          <a:p>
            <a:r>
              <a:rPr lang="en-US" sz="4400" b="1" dirty="0" smtClean="0"/>
              <a:t>Tree of life: Another species tree</a:t>
            </a:r>
            <a:endParaRPr lang="de-DE" sz="4400" b="1" dirty="0"/>
          </a:p>
        </p:txBody>
      </p:sp>
      <p:sp>
        <p:nvSpPr>
          <p:cNvPr id="2" name="Rectangle 1"/>
          <p:cNvSpPr/>
          <p:nvPr/>
        </p:nvSpPr>
        <p:spPr>
          <a:xfrm>
            <a:off x="1373168" y="6124208"/>
            <a:ext cx="3816424"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a:xfrm>
            <a:off x="1525568" y="764704"/>
            <a:ext cx="6790848" cy="389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444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7384"/>
            <a:ext cx="7920880" cy="769441"/>
          </a:xfrm>
          <a:prstGeom prst="rect">
            <a:avLst/>
          </a:prstGeom>
        </p:spPr>
        <p:txBody>
          <a:bodyPr wrap="square">
            <a:spAutoFit/>
          </a:bodyPr>
          <a:lstStyle/>
          <a:p>
            <a:r>
              <a:rPr lang="en-US" sz="4400" b="1" dirty="0" smtClean="0"/>
              <a:t>How well supported is the tree?</a:t>
            </a:r>
          </a:p>
        </p:txBody>
      </p:sp>
      <p:sp>
        <p:nvSpPr>
          <p:cNvPr id="4" name="TextBox 3"/>
          <p:cNvSpPr txBox="1"/>
          <p:nvPr/>
        </p:nvSpPr>
        <p:spPr>
          <a:xfrm>
            <a:off x="107504" y="1109643"/>
            <a:ext cx="9290364" cy="2308324"/>
          </a:xfrm>
          <a:prstGeom prst="rect">
            <a:avLst/>
          </a:prstGeom>
          <a:noFill/>
        </p:spPr>
        <p:txBody>
          <a:bodyPr wrap="none" rtlCol="0">
            <a:spAutoFit/>
          </a:bodyPr>
          <a:lstStyle/>
          <a:p>
            <a:r>
              <a:rPr lang="en-US" b="1" dirty="0" smtClean="0"/>
              <a:t>Bootstrap</a:t>
            </a:r>
            <a:r>
              <a:rPr lang="de-DE" b="1" dirty="0" smtClean="0"/>
              <a:t> method:</a:t>
            </a:r>
          </a:p>
          <a:p>
            <a:endParaRPr lang="de-DE" b="1" dirty="0" smtClean="0"/>
          </a:p>
          <a:p>
            <a:r>
              <a:rPr lang="en-US" dirty="0" smtClean="0"/>
              <a:t>Randomly pick characters from your dataset (e.g. columns in the alignment)</a:t>
            </a:r>
          </a:p>
          <a:p>
            <a:r>
              <a:rPr lang="en-US" dirty="0" smtClean="0"/>
              <a:t>Make a random dataset that has the same size as your real dataset</a:t>
            </a:r>
          </a:p>
          <a:p>
            <a:r>
              <a:rPr lang="en-US" dirty="0" smtClean="0"/>
              <a:t>Characters are picked with replacement</a:t>
            </a:r>
          </a:p>
          <a:p>
            <a:r>
              <a:rPr lang="en-US" dirty="0" smtClean="0"/>
              <a:t>Do this multiple times, typically 1000 times</a:t>
            </a:r>
          </a:p>
          <a:p>
            <a:r>
              <a:rPr lang="en-US" dirty="0" smtClean="0"/>
              <a:t>How often do you find a certain branch among the random trees?</a:t>
            </a:r>
          </a:p>
          <a:p>
            <a:r>
              <a:rPr lang="en-US" dirty="0" smtClean="0"/>
              <a:t>More suitable for Neighbor-joining than Maximum Parsimony, because computationally intense</a:t>
            </a:r>
            <a:endParaRPr lang="de-DE" dirty="0" smtClean="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9"/>
          <a:stretch/>
        </p:blipFill>
        <p:spPr bwMode="auto">
          <a:xfrm>
            <a:off x="675860" y="4053040"/>
            <a:ext cx="3152101" cy="211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12654"/>
            <a:ext cx="31432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1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36" y="-27384"/>
            <a:ext cx="9468544" cy="769441"/>
          </a:xfrm>
          <a:prstGeom prst="rect">
            <a:avLst/>
          </a:prstGeom>
        </p:spPr>
        <p:txBody>
          <a:bodyPr wrap="square">
            <a:spAutoFit/>
          </a:bodyPr>
          <a:lstStyle/>
          <a:p>
            <a:r>
              <a:rPr lang="en-US" sz="4400" b="1" dirty="0" smtClean="0"/>
              <a:t>Commonly used phylogenetic programs</a:t>
            </a:r>
          </a:p>
        </p:txBody>
      </p:sp>
      <p:sp>
        <p:nvSpPr>
          <p:cNvPr id="3" name="TextBox 2"/>
          <p:cNvSpPr txBox="1"/>
          <p:nvPr/>
        </p:nvSpPr>
        <p:spPr>
          <a:xfrm>
            <a:off x="323528" y="1700808"/>
            <a:ext cx="5933034" cy="1200329"/>
          </a:xfrm>
          <a:prstGeom prst="rect">
            <a:avLst/>
          </a:prstGeom>
          <a:noFill/>
        </p:spPr>
        <p:txBody>
          <a:bodyPr wrap="none" rtlCol="0">
            <a:spAutoFit/>
          </a:bodyPr>
          <a:lstStyle/>
          <a:p>
            <a:r>
              <a:rPr lang="en-US" sz="2400" dirty="0" err="1" smtClean="0"/>
              <a:t>Phylip</a:t>
            </a:r>
            <a:r>
              <a:rPr lang="en-US" sz="2400" dirty="0" smtClean="0"/>
              <a:t> (</a:t>
            </a:r>
            <a:r>
              <a:rPr lang="de-DE" sz="2400" b="1" dirty="0" smtClean="0"/>
              <a:t>PHYL</a:t>
            </a:r>
            <a:r>
              <a:rPr lang="de-DE" sz="2400" dirty="0" smtClean="0"/>
              <a:t>ogeny</a:t>
            </a:r>
            <a:r>
              <a:rPr lang="de-DE" sz="2400" b="1" dirty="0" smtClean="0"/>
              <a:t> I</a:t>
            </a:r>
            <a:r>
              <a:rPr lang="de-DE" sz="2400" dirty="0" smtClean="0"/>
              <a:t>nference</a:t>
            </a:r>
            <a:r>
              <a:rPr lang="de-DE" sz="2400" b="1" dirty="0" smtClean="0"/>
              <a:t> P</a:t>
            </a:r>
            <a:r>
              <a:rPr lang="de-DE" sz="2400" dirty="0" smtClean="0"/>
              <a:t>ackage)</a:t>
            </a:r>
            <a:endParaRPr lang="en-US" sz="2400" dirty="0" smtClean="0"/>
          </a:p>
          <a:p>
            <a:r>
              <a:rPr lang="en-US" sz="2400" dirty="0" smtClean="0"/>
              <a:t>PAUP (</a:t>
            </a:r>
            <a:r>
              <a:rPr lang="de-DE" sz="2400" b="1" dirty="0" smtClean="0"/>
              <a:t>P</a:t>
            </a:r>
            <a:r>
              <a:rPr lang="de-DE" sz="2400" dirty="0" smtClean="0"/>
              <a:t>hylogenetic </a:t>
            </a:r>
            <a:r>
              <a:rPr lang="de-DE" sz="2400" b="1" dirty="0" smtClean="0"/>
              <a:t>A</a:t>
            </a:r>
            <a:r>
              <a:rPr lang="de-DE" sz="2400" dirty="0" smtClean="0"/>
              <a:t>nalysis </a:t>
            </a:r>
            <a:r>
              <a:rPr lang="de-DE" sz="2400" b="1" dirty="0" smtClean="0"/>
              <a:t>U</a:t>
            </a:r>
            <a:r>
              <a:rPr lang="de-DE" sz="2400" dirty="0" smtClean="0"/>
              <a:t>sing </a:t>
            </a:r>
            <a:r>
              <a:rPr lang="de-DE" sz="2400" b="1" dirty="0" smtClean="0"/>
              <a:t>P</a:t>
            </a:r>
            <a:r>
              <a:rPr lang="de-DE" sz="2400" dirty="0" smtClean="0"/>
              <a:t>arsimony)</a:t>
            </a:r>
          </a:p>
          <a:p>
            <a:r>
              <a:rPr lang="en-US" sz="2400" dirty="0" err="1" smtClean="0"/>
              <a:t>Clustal</a:t>
            </a:r>
            <a:endParaRPr lang="en-US" sz="2400" dirty="0" smtClean="0"/>
          </a:p>
        </p:txBody>
      </p:sp>
    </p:spTree>
    <p:extLst>
      <p:ext uri="{BB962C8B-B14F-4D97-AF65-F5344CB8AC3E}">
        <p14:creationId xmlns:p14="http://schemas.microsoft.com/office/powerpoint/2010/main" val="2864967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7272"/>
            <a:ext cx="7587342"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92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00"/>
          <a:stretch/>
        </p:blipFill>
        <p:spPr bwMode="auto">
          <a:xfrm>
            <a:off x="2483768" y="1143000"/>
            <a:ext cx="495360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483768" y="4581128"/>
            <a:ext cx="3096344"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3"/>
          <p:cNvSpPr txBox="1"/>
          <p:nvPr/>
        </p:nvSpPr>
        <p:spPr>
          <a:xfrm>
            <a:off x="35496" y="118348"/>
            <a:ext cx="9083384" cy="769441"/>
          </a:xfrm>
          <a:prstGeom prst="rect">
            <a:avLst/>
          </a:prstGeom>
          <a:noFill/>
        </p:spPr>
        <p:txBody>
          <a:bodyPr wrap="none" rtlCol="0">
            <a:spAutoFit/>
          </a:bodyPr>
          <a:lstStyle/>
          <a:p>
            <a:r>
              <a:rPr lang="en-US" sz="4400" b="1" dirty="0" smtClean="0"/>
              <a:t>Another visualization of a species tree</a:t>
            </a:r>
            <a:endParaRPr lang="de-DE" sz="4400" b="1" dirty="0"/>
          </a:p>
        </p:txBody>
      </p:sp>
    </p:spTree>
    <p:extLst>
      <p:ext uri="{BB962C8B-B14F-4D97-AF65-F5344CB8AC3E}">
        <p14:creationId xmlns:p14="http://schemas.microsoft.com/office/powerpoint/2010/main" val="3921717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294515"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496" y="118348"/>
            <a:ext cx="9083384" cy="769441"/>
          </a:xfrm>
          <a:prstGeom prst="rect">
            <a:avLst/>
          </a:prstGeom>
          <a:noFill/>
        </p:spPr>
        <p:txBody>
          <a:bodyPr wrap="none" rtlCol="0">
            <a:spAutoFit/>
          </a:bodyPr>
          <a:lstStyle/>
          <a:p>
            <a:r>
              <a:rPr lang="en-US" sz="4400" b="1" dirty="0" smtClean="0"/>
              <a:t>Another visualization of a species tree</a:t>
            </a:r>
            <a:endParaRPr lang="de-DE" sz="4400" b="1" dirty="0"/>
          </a:p>
        </p:txBody>
      </p:sp>
    </p:spTree>
    <p:extLst>
      <p:ext uri="{BB962C8B-B14F-4D97-AF65-F5344CB8AC3E}">
        <p14:creationId xmlns:p14="http://schemas.microsoft.com/office/powerpoint/2010/main" val="215307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384"/>
            <a:ext cx="914400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45112" y="118348"/>
            <a:ext cx="6495240" cy="769441"/>
          </a:xfrm>
          <a:prstGeom prst="rect">
            <a:avLst/>
          </a:prstGeom>
          <a:noFill/>
        </p:spPr>
        <p:txBody>
          <a:bodyPr wrap="none" rtlCol="0">
            <a:spAutoFit/>
          </a:bodyPr>
          <a:lstStyle/>
          <a:p>
            <a:r>
              <a:rPr lang="en-US" sz="4400" b="1" dirty="0" smtClean="0">
                <a:solidFill>
                  <a:schemeClr val="bg1"/>
                </a:solidFill>
              </a:rPr>
              <a:t>Tree of human populations</a:t>
            </a:r>
            <a:endParaRPr lang="de-DE" sz="4400" b="1" dirty="0">
              <a:solidFill>
                <a:schemeClr val="bg1"/>
              </a:solidFill>
            </a:endParaRPr>
          </a:p>
        </p:txBody>
      </p:sp>
    </p:spTree>
    <p:extLst>
      <p:ext uri="{BB962C8B-B14F-4D97-AF65-F5344CB8AC3E}">
        <p14:creationId xmlns:p14="http://schemas.microsoft.com/office/powerpoint/2010/main" val="888008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339"/>
          <a:stretch/>
        </p:blipFill>
        <p:spPr>
          <a:xfrm>
            <a:off x="1187624" y="1124744"/>
            <a:ext cx="7025463" cy="5760000"/>
          </a:xfrm>
          <a:prstGeom prst="rect">
            <a:avLst/>
          </a:prstGeom>
        </p:spPr>
      </p:pic>
      <p:sp>
        <p:nvSpPr>
          <p:cNvPr id="3" name="TextBox 2"/>
          <p:cNvSpPr txBox="1"/>
          <p:nvPr/>
        </p:nvSpPr>
        <p:spPr>
          <a:xfrm>
            <a:off x="1979712" y="118348"/>
            <a:ext cx="5400837" cy="769441"/>
          </a:xfrm>
          <a:prstGeom prst="rect">
            <a:avLst/>
          </a:prstGeom>
          <a:noFill/>
        </p:spPr>
        <p:txBody>
          <a:bodyPr wrap="none" rtlCol="0">
            <a:spAutoFit/>
          </a:bodyPr>
          <a:lstStyle/>
          <a:p>
            <a:r>
              <a:rPr lang="en-US" sz="4400" b="1" dirty="0" smtClean="0"/>
              <a:t>Tree of human species</a:t>
            </a:r>
            <a:endParaRPr lang="de-DE" sz="4400" b="1" dirty="0"/>
          </a:p>
        </p:txBody>
      </p:sp>
    </p:spTree>
    <p:extLst>
      <p:ext uri="{BB962C8B-B14F-4D97-AF65-F5344CB8AC3E}">
        <p14:creationId xmlns:p14="http://schemas.microsoft.com/office/powerpoint/2010/main" val="2456988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On-screen Show (4:3)</PresentationFormat>
  <Paragraphs>856</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dc:creator>
  <cp:lastModifiedBy>Katja</cp:lastModifiedBy>
  <cp:revision>103</cp:revision>
  <dcterms:created xsi:type="dcterms:W3CDTF">2011-12-07T18:48:14Z</dcterms:created>
  <dcterms:modified xsi:type="dcterms:W3CDTF">2011-12-09T17:55:38Z</dcterms:modified>
</cp:coreProperties>
</file>