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0" r:id="rId2"/>
    <p:sldId id="258" r:id="rId3"/>
    <p:sldId id="259" r:id="rId4"/>
    <p:sldId id="262" r:id="rId5"/>
    <p:sldId id="257" r:id="rId6"/>
    <p:sldId id="260" r:id="rId7"/>
    <p:sldId id="292" r:id="rId8"/>
    <p:sldId id="263" r:id="rId9"/>
    <p:sldId id="266" r:id="rId10"/>
    <p:sldId id="295" r:id="rId11"/>
    <p:sldId id="293" r:id="rId12"/>
    <p:sldId id="264" r:id="rId13"/>
    <p:sldId id="265" r:id="rId14"/>
    <p:sldId id="285" r:id="rId15"/>
    <p:sldId id="267" r:id="rId16"/>
    <p:sldId id="286" r:id="rId17"/>
    <p:sldId id="287" r:id="rId18"/>
    <p:sldId id="268" r:id="rId19"/>
    <p:sldId id="269" r:id="rId20"/>
    <p:sldId id="296" r:id="rId21"/>
    <p:sldId id="270" r:id="rId22"/>
    <p:sldId id="271" r:id="rId23"/>
    <p:sldId id="272" r:id="rId24"/>
    <p:sldId id="273" r:id="rId25"/>
    <p:sldId id="274" r:id="rId26"/>
    <p:sldId id="276" r:id="rId27"/>
    <p:sldId id="277" r:id="rId28"/>
    <p:sldId id="278" r:id="rId29"/>
    <p:sldId id="282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10" autoAdjust="0"/>
  </p:normalViewPr>
  <p:slideViewPr>
    <p:cSldViewPr>
      <p:cViewPr>
        <p:scale>
          <a:sx n="49" d="100"/>
          <a:sy n="49" d="100"/>
        </p:scale>
        <p:origin x="-1277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97C63-176E-44F9-801A-7B5B7221388A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14D55-E7BB-47B6-A9C9-258FE77178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21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375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523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655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603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92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92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203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92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762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126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691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075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955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7356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556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745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753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821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3756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8619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9741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828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61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853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955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04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955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762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14D55-E7BB-47B6-A9C9-258FE77178E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77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38-35B0-4939-BD9C-91B1703176F2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01A4-F524-414A-95A4-07529AE9B7A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39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38-35B0-4939-BD9C-91B1703176F2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01A4-F524-414A-95A4-07529AE9B7A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38-35B0-4939-BD9C-91B1703176F2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01A4-F524-414A-95A4-07529AE9B7A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22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38-35B0-4939-BD9C-91B1703176F2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01A4-F524-414A-95A4-07529AE9B7A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93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38-35B0-4939-BD9C-91B1703176F2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01A4-F524-414A-95A4-07529AE9B7A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951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38-35B0-4939-BD9C-91B1703176F2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01A4-F524-414A-95A4-07529AE9B7A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02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38-35B0-4939-BD9C-91B1703176F2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01A4-F524-414A-95A4-07529AE9B7A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77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38-35B0-4939-BD9C-91B1703176F2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01A4-F524-414A-95A4-07529AE9B7A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423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38-35B0-4939-BD9C-91B1703176F2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01A4-F524-414A-95A4-07529AE9B7A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379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38-35B0-4939-BD9C-91B1703176F2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01A4-F524-414A-95A4-07529AE9B7A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76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90938-35B0-4939-BD9C-91B1703176F2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701A4-F524-414A-95A4-07529AE9B7A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24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90938-35B0-4939-BD9C-91B1703176F2}" type="datetimeFigureOut">
              <a:rPr lang="de-DE" smtClean="0"/>
              <a:t>17.06.2012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701A4-F524-414A-95A4-07529AE9B7A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77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" r="7483" b="28623"/>
          <a:stretch/>
        </p:blipFill>
        <p:spPr bwMode="auto">
          <a:xfrm>
            <a:off x="3347863" y="1750028"/>
            <a:ext cx="5487217" cy="510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0514" y="110942"/>
            <a:ext cx="8242449" cy="1085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/>
              <a:t>Pattern formation in drosophila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2062" y="1268760"/>
            <a:ext cx="54231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Katja</a:t>
            </a:r>
            <a:r>
              <a:rPr lang="en-US" sz="2800" dirty="0" smtClean="0"/>
              <a:t> </a:t>
            </a:r>
            <a:r>
              <a:rPr lang="en-US" sz="2800" dirty="0" err="1" smtClean="0"/>
              <a:t>Nowick</a:t>
            </a:r>
            <a:endParaRPr lang="en-US" sz="2800" dirty="0" smtClean="0"/>
          </a:p>
          <a:p>
            <a:pPr algn="ctr">
              <a:lnSpc>
                <a:spcPct val="150000"/>
              </a:lnSpc>
            </a:pPr>
            <a:r>
              <a:rPr lang="en-US" sz="2800" dirty="0" err="1" smtClean="0"/>
              <a:t>TFome</a:t>
            </a:r>
            <a:r>
              <a:rPr lang="en-US" sz="2800" dirty="0" smtClean="0"/>
              <a:t> and </a:t>
            </a:r>
            <a:r>
              <a:rPr lang="en-US" sz="2800" dirty="0" err="1" smtClean="0"/>
              <a:t>Transcriptome</a:t>
            </a:r>
            <a:r>
              <a:rPr lang="en-US" sz="2800" dirty="0" smtClean="0"/>
              <a:t> Evolution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/>
              <a:t>nowick@bioinf.uni-leipzig.de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833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5496" y="1196752"/>
            <a:ext cx="4536504" cy="4385288"/>
            <a:chOff x="755576" y="476671"/>
            <a:chExt cx="6480720" cy="626469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476671"/>
              <a:ext cx="6048672" cy="619988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644008" y="692696"/>
              <a:ext cx="2592288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5576" y="476672"/>
              <a:ext cx="2592288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64826" y="5517232"/>
              <a:ext cx="2592288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35896" y="5877272"/>
              <a:ext cx="331236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43608" y="1412776"/>
              <a:ext cx="1224136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75656" y="1772816"/>
              <a:ext cx="289534" cy="4535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16020" y="1999591"/>
              <a:ext cx="107909" cy="75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C00"/>
                </a:solidFill>
                <a:latin typeface="Bradley Hand ITC" pitchFamily="66" charset="0"/>
              </a:rPr>
              <a:t>TFs regulate expression of other genes</a:t>
            </a:r>
            <a:endParaRPr lang="de-DE" sz="4000" b="1" dirty="0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9912" y="4141880"/>
            <a:ext cx="432048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</a:t>
            </a:r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1619672" y="4141880"/>
            <a:ext cx="2160240" cy="288032"/>
          </a:xfrm>
          <a:prstGeom prst="rect">
            <a:avLst/>
          </a:prstGeom>
          <a:solidFill>
            <a:schemeClr val="tx2">
              <a:lumMod val="7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Promoter</a:t>
            </a:r>
            <a:endParaRPr lang="de-DE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3779912" y="3637824"/>
            <a:ext cx="0" cy="432048"/>
          </a:xfrm>
          <a:prstGeom prst="line">
            <a:avLst/>
          </a:prstGeom>
          <a:ln w="603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748108" y="3637824"/>
            <a:ext cx="1080120" cy="0"/>
          </a:xfrm>
          <a:prstGeom prst="straightConnector1">
            <a:avLst/>
          </a:prstGeom>
          <a:ln w="6032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779912" y="3678123"/>
            <a:ext cx="0" cy="432048"/>
          </a:xfrm>
          <a:prstGeom prst="line">
            <a:avLst/>
          </a:prstGeom>
          <a:ln w="603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4937" y="5406315"/>
            <a:ext cx="8543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TFs:</a:t>
            </a:r>
            <a:r>
              <a:rPr lang="en-US" sz="2400" dirty="0" smtClean="0"/>
              <a:t> code for proteins that regulate the expression of other genes</a:t>
            </a:r>
          </a:p>
          <a:p>
            <a:r>
              <a:rPr lang="en-US" sz="2400" dirty="0" smtClean="0"/>
              <a:t>        activate or repress other genes</a:t>
            </a:r>
          </a:p>
          <a:p>
            <a:r>
              <a:rPr lang="en-US" sz="2400" dirty="0" smtClean="0"/>
              <a:t>        many TFs interact to start/stop transcription of a target</a:t>
            </a:r>
          </a:p>
        </p:txBody>
      </p:sp>
    </p:spTree>
    <p:extLst>
      <p:ext uri="{BB962C8B-B14F-4D97-AF65-F5344CB8AC3E}">
        <p14:creationId xmlns:p14="http://schemas.microsoft.com/office/powerpoint/2010/main" val="291003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CC00"/>
                </a:solidFill>
                <a:latin typeface="Bradley Hand ITC" pitchFamily="66" charset="0"/>
              </a:rPr>
              <a:t>Transcription factors (TFs)</a:t>
            </a:r>
            <a:endParaRPr lang="de-DE" sz="4000" b="1">
              <a:solidFill>
                <a:srgbClr val="FFCC00"/>
              </a:solidFill>
              <a:latin typeface="Bradley Hand ITC" pitchFamily="66" charset="0"/>
            </a:endParaRPr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6251575" y="6553200"/>
            <a:ext cx="2892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Modified after Messina et al., 2004</a:t>
            </a:r>
          </a:p>
        </p:txBody>
      </p:sp>
      <p:sp>
        <p:nvSpPr>
          <p:cNvPr id="401413" name="Text Box 5"/>
          <p:cNvSpPr txBox="1">
            <a:spLocks noChangeArrowheads="1"/>
          </p:cNvSpPr>
          <p:nvPr/>
        </p:nvSpPr>
        <p:spPr bwMode="auto">
          <a:xfrm>
            <a:off x="2209800" y="990600"/>
            <a:ext cx="3890104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</a:rPr>
              <a:t>~ </a:t>
            </a:r>
            <a:r>
              <a:rPr lang="en-US" sz="2400" b="1" dirty="0" smtClean="0">
                <a:solidFill>
                  <a:srgbClr val="000066"/>
                </a:solidFill>
              </a:rPr>
              <a:t>1500 </a:t>
            </a:r>
            <a:r>
              <a:rPr lang="en-US" sz="2400" b="1" dirty="0">
                <a:solidFill>
                  <a:srgbClr val="000066"/>
                </a:solidFill>
              </a:rPr>
              <a:t>TFs in human genome</a:t>
            </a:r>
          </a:p>
        </p:txBody>
      </p:sp>
      <p:grpSp>
        <p:nvGrpSpPr>
          <p:cNvPr id="401414" name="Group 6"/>
          <p:cNvGrpSpPr>
            <a:grpSpLocks/>
          </p:cNvGrpSpPr>
          <p:nvPr/>
        </p:nvGrpSpPr>
        <p:grpSpPr bwMode="auto">
          <a:xfrm>
            <a:off x="228600" y="1905000"/>
            <a:ext cx="8931275" cy="4670425"/>
            <a:chOff x="144" y="1200"/>
            <a:chExt cx="5626" cy="2942"/>
          </a:xfrm>
        </p:grpSpPr>
        <p:sp>
          <p:nvSpPr>
            <p:cNvPr id="401415" name="Text Box 7"/>
            <p:cNvSpPr txBox="1">
              <a:spLocks noChangeArrowheads="1"/>
            </p:cNvSpPr>
            <p:nvPr/>
          </p:nvSpPr>
          <p:spPr bwMode="auto">
            <a:xfrm>
              <a:off x="2198" y="3911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66"/>
                  </a:solidFill>
                </a:rPr>
                <a:t>RFX</a:t>
              </a:r>
            </a:p>
          </p:txBody>
        </p:sp>
        <p:grpSp>
          <p:nvGrpSpPr>
            <p:cNvPr id="401416" name="Group 8"/>
            <p:cNvGrpSpPr>
              <a:grpSpLocks/>
            </p:cNvGrpSpPr>
            <p:nvPr/>
          </p:nvGrpSpPr>
          <p:grpSpPr bwMode="auto">
            <a:xfrm>
              <a:off x="144" y="1200"/>
              <a:ext cx="5626" cy="2823"/>
              <a:chOff x="144" y="1200"/>
              <a:chExt cx="5626" cy="2823"/>
            </a:xfrm>
          </p:grpSpPr>
          <p:sp>
            <p:nvSpPr>
              <p:cNvPr id="401417" name="Text Box 9"/>
              <p:cNvSpPr txBox="1">
                <a:spLocks noChangeArrowheads="1"/>
              </p:cNvSpPr>
              <p:nvPr/>
            </p:nvSpPr>
            <p:spPr bwMode="auto">
              <a:xfrm>
                <a:off x="2256" y="1895"/>
                <a:ext cx="3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</a:rPr>
                  <a:t>ZNF</a:t>
                </a:r>
              </a:p>
            </p:txBody>
          </p:sp>
          <p:sp>
            <p:nvSpPr>
              <p:cNvPr id="401418" name="Text Box 10"/>
              <p:cNvSpPr txBox="1">
                <a:spLocks noChangeArrowheads="1"/>
              </p:cNvSpPr>
              <p:nvPr/>
            </p:nvSpPr>
            <p:spPr bwMode="auto">
              <a:xfrm>
                <a:off x="3802" y="2304"/>
                <a:ext cx="4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</a:rPr>
                  <a:t>HOX</a:t>
                </a:r>
              </a:p>
            </p:txBody>
          </p:sp>
          <p:sp>
            <p:nvSpPr>
              <p:cNvPr id="401419" name="Text Box 11"/>
              <p:cNvSpPr txBox="1">
                <a:spLocks noChangeArrowheads="1"/>
              </p:cNvSpPr>
              <p:nvPr/>
            </p:nvSpPr>
            <p:spPr bwMode="auto">
              <a:xfrm>
                <a:off x="384" y="2784"/>
                <a:ext cx="5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</a:rPr>
                  <a:t>BHLH</a:t>
                </a:r>
              </a:p>
            </p:txBody>
          </p:sp>
          <p:sp>
            <p:nvSpPr>
              <p:cNvPr id="401420" name="Text Box 12"/>
              <p:cNvSpPr txBox="1">
                <a:spLocks noChangeArrowheads="1"/>
              </p:cNvSpPr>
              <p:nvPr/>
            </p:nvSpPr>
            <p:spPr bwMode="auto">
              <a:xfrm>
                <a:off x="3072" y="3120"/>
                <a:ext cx="8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b="1">
                    <a:solidFill>
                      <a:srgbClr val="000066"/>
                    </a:solidFill>
                    <a:cs typeface="Arial" charset="0"/>
                  </a:rPr>
                  <a:t>Β</a:t>
                </a:r>
                <a:r>
                  <a:rPr lang="en-US" b="1">
                    <a:solidFill>
                      <a:srgbClr val="000066"/>
                    </a:solidFill>
                    <a:cs typeface="Arial" charset="0"/>
                  </a:rPr>
                  <a:t>-Scaffold</a:t>
                </a:r>
                <a:endParaRPr lang="el-GR" b="1">
                  <a:solidFill>
                    <a:srgbClr val="000066"/>
                  </a:solidFill>
                  <a:cs typeface="Arial" charset="0"/>
                </a:endParaRPr>
              </a:p>
            </p:txBody>
          </p:sp>
          <p:sp>
            <p:nvSpPr>
              <p:cNvPr id="401421" name="Text Box 13"/>
              <p:cNvSpPr txBox="1">
                <a:spLocks noChangeArrowheads="1"/>
              </p:cNvSpPr>
              <p:nvPr/>
            </p:nvSpPr>
            <p:spPr bwMode="auto">
              <a:xfrm>
                <a:off x="3034" y="1728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</a:rPr>
                  <a:t>BZip</a:t>
                </a:r>
              </a:p>
            </p:txBody>
          </p:sp>
          <p:sp>
            <p:nvSpPr>
              <p:cNvPr id="401422" name="Text Box 14"/>
              <p:cNvSpPr txBox="1">
                <a:spLocks noChangeArrowheads="1"/>
              </p:cNvSpPr>
              <p:nvPr/>
            </p:nvSpPr>
            <p:spPr bwMode="auto">
              <a:xfrm>
                <a:off x="2448" y="3312"/>
                <a:ext cx="4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</a:rPr>
                  <a:t>NHR</a:t>
                </a:r>
              </a:p>
            </p:txBody>
          </p:sp>
          <p:sp>
            <p:nvSpPr>
              <p:cNvPr id="401423" name="Text Box 15"/>
              <p:cNvSpPr txBox="1">
                <a:spLocks noChangeArrowheads="1"/>
              </p:cNvSpPr>
              <p:nvPr/>
            </p:nvSpPr>
            <p:spPr bwMode="auto">
              <a:xfrm>
                <a:off x="1344" y="2880"/>
                <a:ext cx="8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</a:rPr>
                  <a:t>Trp cluster</a:t>
                </a:r>
              </a:p>
            </p:txBody>
          </p:sp>
          <p:sp>
            <p:nvSpPr>
              <p:cNvPr id="401424" name="Text Box 16"/>
              <p:cNvSpPr txBox="1">
                <a:spLocks noChangeArrowheads="1"/>
              </p:cNvSpPr>
              <p:nvPr/>
            </p:nvSpPr>
            <p:spPr bwMode="auto">
              <a:xfrm>
                <a:off x="250" y="3552"/>
                <a:ext cx="4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</a:rPr>
                  <a:t>FOX</a:t>
                </a:r>
              </a:p>
            </p:txBody>
          </p:sp>
          <p:sp>
            <p:nvSpPr>
              <p:cNvPr id="401425" name="Text Box 17"/>
              <p:cNvSpPr txBox="1">
                <a:spLocks noChangeArrowheads="1"/>
              </p:cNvSpPr>
              <p:nvPr/>
            </p:nvSpPr>
            <p:spPr bwMode="auto">
              <a:xfrm>
                <a:off x="1056" y="3504"/>
                <a:ext cx="10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</a:rPr>
                  <a:t>Bromodomain</a:t>
                </a:r>
              </a:p>
            </p:txBody>
          </p:sp>
          <p:sp>
            <p:nvSpPr>
              <p:cNvPr id="401426" name="Text Box 18"/>
              <p:cNvSpPr txBox="1">
                <a:spLocks noChangeArrowheads="1"/>
              </p:cNvSpPr>
              <p:nvPr/>
            </p:nvSpPr>
            <p:spPr bwMode="auto">
              <a:xfrm>
                <a:off x="2832" y="2640"/>
                <a:ext cx="5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</a:rPr>
                  <a:t>T-Box</a:t>
                </a:r>
              </a:p>
            </p:txBody>
          </p:sp>
          <p:sp>
            <p:nvSpPr>
              <p:cNvPr id="401427" name="Text Box 19"/>
              <p:cNvSpPr txBox="1">
                <a:spLocks noChangeArrowheads="1"/>
              </p:cNvSpPr>
              <p:nvPr/>
            </p:nvSpPr>
            <p:spPr bwMode="auto">
              <a:xfrm>
                <a:off x="4138" y="3264"/>
                <a:ext cx="6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</a:rPr>
                  <a:t>Jumonji</a:t>
                </a:r>
              </a:p>
            </p:txBody>
          </p:sp>
          <p:sp>
            <p:nvSpPr>
              <p:cNvPr id="401428" name="Text Box 20"/>
              <p:cNvSpPr txBox="1">
                <a:spLocks noChangeArrowheads="1"/>
              </p:cNvSpPr>
              <p:nvPr/>
            </p:nvSpPr>
            <p:spPr bwMode="auto">
              <a:xfrm>
                <a:off x="4272" y="2759"/>
                <a:ext cx="3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</a:rPr>
                  <a:t>E2F</a:t>
                </a:r>
              </a:p>
            </p:txBody>
          </p:sp>
          <p:sp>
            <p:nvSpPr>
              <p:cNvPr id="401429" name="Text Box 21"/>
              <p:cNvSpPr txBox="1">
                <a:spLocks noChangeArrowheads="1"/>
              </p:cNvSpPr>
              <p:nvPr/>
            </p:nvSpPr>
            <p:spPr bwMode="auto">
              <a:xfrm>
                <a:off x="970" y="1632"/>
                <a:ext cx="6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</a:rPr>
                  <a:t>Dwarfin</a:t>
                </a:r>
              </a:p>
            </p:txBody>
          </p:sp>
          <p:sp>
            <p:nvSpPr>
              <p:cNvPr id="401430" name="Text Box 22"/>
              <p:cNvSpPr txBox="1">
                <a:spLocks noChangeArrowheads="1"/>
              </p:cNvSpPr>
              <p:nvPr/>
            </p:nvSpPr>
            <p:spPr bwMode="auto">
              <a:xfrm>
                <a:off x="970" y="2256"/>
                <a:ext cx="8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</a:rPr>
                  <a:t>Paired Box</a:t>
                </a:r>
              </a:p>
            </p:txBody>
          </p:sp>
          <p:sp>
            <p:nvSpPr>
              <p:cNvPr id="401431" name="Text Box 23"/>
              <p:cNvSpPr txBox="1">
                <a:spLocks noChangeArrowheads="1"/>
              </p:cNvSpPr>
              <p:nvPr/>
            </p:nvSpPr>
            <p:spPr bwMode="auto">
              <a:xfrm>
                <a:off x="2976" y="3744"/>
                <a:ext cx="88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</a:rPr>
                  <a:t>Heat shock</a:t>
                </a:r>
              </a:p>
            </p:txBody>
          </p:sp>
          <p:sp>
            <p:nvSpPr>
              <p:cNvPr id="401432" name="Text Box 24"/>
              <p:cNvSpPr txBox="1">
                <a:spLocks noChangeArrowheads="1"/>
              </p:cNvSpPr>
              <p:nvPr/>
            </p:nvSpPr>
            <p:spPr bwMode="auto">
              <a:xfrm>
                <a:off x="634" y="1200"/>
                <a:ext cx="5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</a:rPr>
                  <a:t>Tubby</a:t>
                </a:r>
              </a:p>
            </p:txBody>
          </p:sp>
          <p:sp>
            <p:nvSpPr>
              <p:cNvPr id="401433" name="Text Box 25"/>
              <p:cNvSpPr txBox="1">
                <a:spLocks noChangeArrowheads="1"/>
              </p:cNvSpPr>
              <p:nvPr/>
            </p:nvSpPr>
            <p:spPr bwMode="auto">
              <a:xfrm>
                <a:off x="1786" y="1392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</a:rPr>
                  <a:t>AF-4</a:t>
                </a:r>
              </a:p>
            </p:txBody>
          </p:sp>
          <p:sp>
            <p:nvSpPr>
              <p:cNvPr id="401434" name="Text Box 26"/>
              <p:cNvSpPr txBox="1">
                <a:spLocks noChangeArrowheads="1"/>
              </p:cNvSpPr>
              <p:nvPr/>
            </p:nvSpPr>
            <p:spPr bwMode="auto">
              <a:xfrm>
                <a:off x="4278" y="3792"/>
                <a:ext cx="14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</a:rPr>
                  <a:t>Methyl-CpG-binding</a:t>
                </a:r>
              </a:p>
            </p:txBody>
          </p:sp>
          <p:sp>
            <p:nvSpPr>
              <p:cNvPr id="401435" name="Text Box 27"/>
              <p:cNvSpPr txBox="1">
                <a:spLocks noChangeArrowheads="1"/>
              </p:cNvSpPr>
              <p:nvPr/>
            </p:nvSpPr>
            <p:spPr bwMode="auto">
              <a:xfrm>
                <a:off x="144" y="1895"/>
                <a:ext cx="4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</a:rPr>
                  <a:t>AP-2</a:t>
                </a:r>
              </a:p>
            </p:txBody>
          </p:sp>
          <p:sp>
            <p:nvSpPr>
              <p:cNvPr id="401436" name="Text Box 28"/>
              <p:cNvSpPr txBox="1">
                <a:spLocks noChangeArrowheads="1"/>
              </p:cNvSpPr>
              <p:nvPr/>
            </p:nvSpPr>
            <p:spPr bwMode="auto">
              <a:xfrm>
                <a:off x="2064" y="2496"/>
                <a:ext cx="4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</a:rPr>
                  <a:t>TEA</a:t>
                </a:r>
              </a:p>
            </p:txBody>
          </p:sp>
          <p:sp>
            <p:nvSpPr>
              <p:cNvPr id="401437" name="Text Box 29"/>
              <p:cNvSpPr txBox="1">
                <a:spLocks noChangeArrowheads="1"/>
              </p:cNvSpPr>
              <p:nvPr/>
            </p:nvSpPr>
            <p:spPr bwMode="auto">
              <a:xfrm>
                <a:off x="3994" y="1776"/>
                <a:ext cx="11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</a:rPr>
                  <a:t>Pocket domain</a:t>
                </a:r>
              </a:p>
            </p:txBody>
          </p:sp>
          <p:sp>
            <p:nvSpPr>
              <p:cNvPr id="401438" name="Text Box 30"/>
              <p:cNvSpPr txBox="1">
                <a:spLocks noChangeArrowheads="1"/>
              </p:cNvSpPr>
              <p:nvPr/>
            </p:nvSpPr>
            <p:spPr bwMode="auto">
              <a:xfrm>
                <a:off x="4656" y="2231"/>
                <a:ext cx="4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</a:rPr>
                  <a:t>GCM</a:t>
                </a:r>
              </a:p>
            </p:txBody>
          </p:sp>
          <p:sp>
            <p:nvSpPr>
              <p:cNvPr id="401439" name="Text Box 31"/>
              <p:cNvSpPr txBox="1">
                <a:spLocks noChangeArrowheads="1"/>
              </p:cNvSpPr>
              <p:nvPr/>
            </p:nvSpPr>
            <p:spPr bwMode="auto">
              <a:xfrm>
                <a:off x="4992" y="3095"/>
                <a:ext cx="5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</a:rPr>
                  <a:t>Other</a:t>
                </a:r>
              </a:p>
            </p:txBody>
          </p:sp>
          <p:sp>
            <p:nvSpPr>
              <p:cNvPr id="401442" name="Text Box 34"/>
              <p:cNvSpPr txBox="1">
                <a:spLocks noChangeArrowheads="1"/>
              </p:cNvSpPr>
              <p:nvPr/>
            </p:nvSpPr>
            <p:spPr bwMode="auto">
              <a:xfrm>
                <a:off x="4618" y="1248"/>
                <a:ext cx="7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0066"/>
                    </a:solidFill>
                  </a:rPr>
                  <a:t>Structural</a:t>
                </a:r>
              </a:p>
            </p:txBody>
          </p:sp>
        </p:grpSp>
      </p:grpSp>
      <p:grpSp>
        <p:nvGrpSpPr>
          <p:cNvPr id="401443" name="Group 35"/>
          <p:cNvGrpSpPr>
            <a:grpSpLocks/>
          </p:cNvGrpSpPr>
          <p:nvPr/>
        </p:nvGrpSpPr>
        <p:grpSpPr bwMode="auto">
          <a:xfrm>
            <a:off x="3048000" y="2819400"/>
            <a:ext cx="1676400" cy="1066800"/>
            <a:chOff x="1920" y="1776"/>
            <a:chExt cx="1056" cy="672"/>
          </a:xfrm>
        </p:grpSpPr>
        <p:sp>
          <p:nvSpPr>
            <p:cNvPr id="401444" name="Oval 36"/>
            <p:cNvSpPr>
              <a:spLocks noChangeArrowheads="1"/>
            </p:cNvSpPr>
            <p:nvPr/>
          </p:nvSpPr>
          <p:spPr bwMode="auto">
            <a:xfrm>
              <a:off x="1920" y="1776"/>
              <a:ext cx="1056" cy="67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1445" name="Text Box 37"/>
            <p:cNvSpPr txBox="1">
              <a:spLocks noChangeArrowheads="1"/>
            </p:cNvSpPr>
            <p:nvPr/>
          </p:nvSpPr>
          <p:spPr bwMode="auto">
            <a:xfrm>
              <a:off x="2160" y="1824"/>
              <a:ext cx="613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>
                  <a:solidFill>
                    <a:srgbClr val="000066"/>
                  </a:solidFill>
                </a:rPr>
                <a:t>ZNF</a:t>
              </a:r>
            </a:p>
            <a:p>
              <a:pPr algn="ctr"/>
              <a:r>
                <a:rPr lang="en-US" sz="2400" b="1">
                  <a:solidFill>
                    <a:srgbClr val="000066"/>
                  </a:solidFill>
                </a:rPr>
                <a:t>762</a:t>
              </a:r>
            </a:p>
          </p:txBody>
        </p:sp>
      </p:grpSp>
      <p:grpSp>
        <p:nvGrpSpPr>
          <p:cNvPr id="401446" name="Group 38"/>
          <p:cNvGrpSpPr>
            <a:grpSpLocks/>
          </p:cNvGrpSpPr>
          <p:nvPr/>
        </p:nvGrpSpPr>
        <p:grpSpPr bwMode="auto">
          <a:xfrm>
            <a:off x="5638800" y="3581400"/>
            <a:ext cx="1295400" cy="838200"/>
            <a:chOff x="3552" y="2256"/>
            <a:chExt cx="816" cy="528"/>
          </a:xfrm>
        </p:grpSpPr>
        <p:sp>
          <p:nvSpPr>
            <p:cNvPr id="401447" name="Oval 39"/>
            <p:cNvSpPr>
              <a:spLocks noChangeArrowheads="1"/>
            </p:cNvSpPr>
            <p:nvPr/>
          </p:nvSpPr>
          <p:spPr bwMode="auto">
            <a:xfrm>
              <a:off x="3552" y="2256"/>
              <a:ext cx="816" cy="52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1448" name="Text Box 40"/>
            <p:cNvSpPr txBox="1">
              <a:spLocks noChangeArrowheads="1"/>
            </p:cNvSpPr>
            <p:nvPr/>
          </p:nvSpPr>
          <p:spPr bwMode="auto">
            <a:xfrm>
              <a:off x="3695" y="2284"/>
              <a:ext cx="532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000066"/>
                  </a:solidFill>
                </a:rPr>
                <a:t>HOX</a:t>
              </a:r>
            </a:p>
            <a:p>
              <a:pPr algn="ctr"/>
              <a:r>
                <a:rPr lang="en-US" sz="2200" b="1">
                  <a:solidFill>
                    <a:srgbClr val="000066"/>
                  </a:solidFill>
                </a:rPr>
                <a:t>199</a:t>
              </a:r>
            </a:p>
          </p:txBody>
        </p:sp>
      </p:grpSp>
      <p:grpSp>
        <p:nvGrpSpPr>
          <p:cNvPr id="401449" name="Group 41"/>
          <p:cNvGrpSpPr>
            <a:grpSpLocks/>
          </p:cNvGrpSpPr>
          <p:nvPr/>
        </p:nvGrpSpPr>
        <p:grpSpPr bwMode="auto">
          <a:xfrm>
            <a:off x="533400" y="4191000"/>
            <a:ext cx="990600" cy="717550"/>
            <a:chOff x="336" y="2640"/>
            <a:chExt cx="624" cy="452"/>
          </a:xfrm>
        </p:grpSpPr>
        <p:sp>
          <p:nvSpPr>
            <p:cNvPr id="401450" name="Oval 42"/>
            <p:cNvSpPr>
              <a:spLocks noChangeArrowheads="1"/>
            </p:cNvSpPr>
            <p:nvPr/>
          </p:nvSpPr>
          <p:spPr bwMode="auto">
            <a:xfrm>
              <a:off x="336" y="2640"/>
              <a:ext cx="624" cy="432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1451" name="Text Box 43"/>
            <p:cNvSpPr txBox="1">
              <a:spLocks noChangeArrowheads="1"/>
            </p:cNvSpPr>
            <p:nvPr/>
          </p:nvSpPr>
          <p:spPr bwMode="auto">
            <a:xfrm>
              <a:off x="368" y="2669"/>
              <a:ext cx="562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rgbClr val="000066"/>
                  </a:solidFill>
                </a:rPr>
                <a:t>BHLH</a:t>
              </a:r>
            </a:p>
            <a:p>
              <a:pPr algn="ctr"/>
              <a:r>
                <a:rPr lang="en-US" b="1">
                  <a:solidFill>
                    <a:srgbClr val="000066"/>
                  </a:solidFill>
                </a:rPr>
                <a:t>117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76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41641"/>
            <a:ext cx="550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Gap genes </a:t>
            </a:r>
            <a:r>
              <a:rPr lang="en-US" b="1" dirty="0" smtClean="0">
                <a:sym typeface="Wingdings" pitchFamily="2" charset="2"/>
              </a:rPr>
              <a:t> Pair-rule genes  Segment polarity genes</a:t>
            </a:r>
            <a:endParaRPr lang="de-DE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8" b="50000"/>
          <a:stretch/>
        </p:blipFill>
        <p:spPr bwMode="auto">
          <a:xfrm>
            <a:off x="1691680" y="1762438"/>
            <a:ext cx="5328592" cy="275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71277" y="4615463"/>
            <a:ext cx="333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</a:t>
            </a:r>
            <a:r>
              <a:rPr lang="en-US" b="1" dirty="0" smtClean="0"/>
              <a:t>unchback  </a:t>
            </a:r>
            <a:r>
              <a:rPr lang="en-US" b="1" dirty="0" err="1" smtClean="0"/>
              <a:t>kruppel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err="1" smtClean="0"/>
              <a:t>knirps</a:t>
            </a:r>
            <a:r>
              <a:rPr lang="en-US" b="1" dirty="0" smtClean="0"/>
              <a:t>  giant</a:t>
            </a:r>
            <a:endParaRPr lang="de-DE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70711" y="5312535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</a:t>
            </a:r>
            <a:r>
              <a:rPr lang="en-US" sz="2800" b="1" dirty="0" smtClean="0"/>
              <a:t>unchback</a:t>
            </a:r>
            <a:endParaRPr lang="de-DE" sz="2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5478350" y="5375251"/>
            <a:ext cx="344840" cy="369332"/>
            <a:chOff x="3563888" y="5989930"/>
            <a:chExt cx="344840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5989930"/>
              <a:ext cx="272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˧</a:t>
              </a:r>
              <a:endParaRPr lang="de-DE" b="1" dirty="0" smtClean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3563888" y="6174596"/>
              <a:ext cx="2084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478350" y="5807299"/>
            <a:ext cx="344840" cy="369332"/>
            <a:chOff x="3563888" y="5989930"/>
            <a:chExt cx="344840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3635896" y="5989930"/>
              <a:ext cx="272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˧</a:t>
              </a:r>
              <a:endParaRPr lang="de-DE" b="1" dirty="0" smtClean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3563888" y="6174596"/>
              <a:ext cx="2084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478350" y="6239347"/>
            <a:ext cx="344840" cy="369332"/>
            <a:chOff x="3563888" y="5989930"/>
            <a:chExt cx="344840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3635896" y="5989930"/>
              <a:ext cx="272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˧</a:t>
              </a:r>
              <a:endParaRPr lang="de-DE" b="1" dirty="0" smtClean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3563888" y="6174596"/>
              <a:ext cx="2084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874967" y="5284365"/>
            <a:ext cx="13324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k</a:t>
            </a:r>
            <a:r>
              <a:rPr lang="en-US" sz="2800" b="1" dirty="0" err="1" smtClean="0"/>
              <a:t>ruppel</a:t>
            </a:r>
            <a:endParaRPr lang="en-US" sz="2800" b="1" dirty="0" smtClean="0"/>
          </a:p>
          <a:p>
            <a:r>
              <a:rPr lang="en-US" sz="2800" b="1" dirty="0" err="1"/>
              <a:t>k</a:t>
            </a:r>
            <a:r>
              <a:rPr lang="en-US" sz="2800" b="1" dirty="0" err="1" smtClean="0"/>
              <a:t>nirps</a:t>
            </a:r>
            <a:endParaRPr lang="en-US" sz="2800" b="1" dirty="0" smtClean="0"/>
          </a:p>
          <a:p>
            <a:r>
              <a:rPr lang="en-US" sz="2800" b="1" dirty="0" smtClean="0"/>
              <a:t>giant</a:t>
            </a:r>
            <a:endParaRPr lang="de-DE" sz="2800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323528" y="1052736"/>
            <a:ext cx="914400" cy="914400"/>
            <a:chOff x="1283709" y="1251863"/>
            <a:chExt cx="914400" cy="914400"/>
          </a:xfrm>
        </p:grpSpPr>
        <p:sp>
          <p:nvSpPr>
            <p:cNvPr id="26" name="Arc 25"/>
            <p:cNvSpPr/>
            <p:nvPr/>
          </p:nvSpPr>
          <p:spPr>
            <a:xfrm rot="9947308">
              <a:off x="1283709" y="1251863"/>
              <a:ext cx="914400" cy="914400"/>
            </a:xfrm>
            <a:prstGeom prst="arc">
              <a:avLst>
                <a:gd name="adj1" fmla="val 10833151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1296065" y="162880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275856" y="128826"/>
            <a:ext cx="2391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Gap genes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241364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59"/>
          <a:stretch/>
        </p:blipFill>
        <p:spPr bwMode="auto">
          <a:xfrm>
            <a:off x="2915816" y="971950"/>
            <a:ext cx="522212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3819887" y="4179263"/>
            <a:ext cx="2162164" cy="2130057"/>
            <a:chOff x="4271099" y="3362791"/>
            <a:chExt cx="2162164" cy="2130057"/>
          </a:xfrm>
        </p:grpSpPr>
        <p:sp>
          <p:nvSpPr>
            <p:cNvPr id="3" name="Arc 2"/>
            <p:cNvSpPr/>
            <p:nvPr/>
          </p:nvSpPr>
          <p:spPr>
            <a:xfrm rot="7622690">
              <a:off x="4330596" y="3390182"/>
              <a:ext cx="2130057" cy="2075276"/>
            </a:xfrm>
            <a:prstGeom prst="arc">
              <a:avLst>
                <a:gd name="adj1" fmla="val 16200000"/>
                <a:gd name="adj2" fmla="val 375783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271099" y="4245802"/>
              <a:ext cx="18307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7442801" y="4995173"/>
            <a:ext cx="17185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tailless</a:t>
            </a:r>
          </a:p>
          <a:p>
            <a:r>
              <a:rPr lang="en-US" sz="2800" b="1" dirty="0" err="1" smtClean="0"/>
              <a:t>huckebein</a:t>
            </a:r>
            <a:endParaRPr lang="de-DE" sz="28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6866737" y="5097092"/>
            <a:ext cx="364476" cy="369332"/>
            <a:chOff x="6155237" y="3289111"/>
            <a:chExt cx="364476" cy="369332"/>
          </a:xfrm>
        </p:grpSpPr>
        <p:sp>
          <p:nvSpPr>
            <p:cNvPr id="22" name="TextBox 21"/>
            <p:cNvSpPr txBox="1"/>
            <p:nvPr/>
          </p:nvSpPr>
          <p:spPr>
            <a:xfrm>
              <a:off x="6155237" y="3289111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Ⱶ</a:t>
              </a:r>
              <a:endParaRPr lang="de-DE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6311289" y="3475387"/>
              <a:ext cx="2084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866737" y="5529140"/>
            <a:ext cx="364476" cy="369332"/>
            <a:chOff x="6155237" y="3289111"/>
            <a:chExt cx="364476" cy="369332"/>
          </a:xfrm>
        </p:grpSpPr>
        <p:sp>
          <p:nvSpPr>
            <p:cNvPr id="30" name="TextBox 29"/>
            <p:cNvSpPr txBox="1"/>
            <p:nvPr/>
          </p:nvSpPr>
          <p:spPr>
            <a:xfrm>
              <a:off x="6155237" y="3289111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Ⱶ</a:t>
              </a:r>
              <a:endParaRPr lang="de-DE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6311289" y="3475387"/>
              <a:ext cx="2084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123728" y="3992247"/>
            <a:ext cx="1783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Network:</a:t>
            </a:r>
            <a:endParaRPr lang="de-DE" sz="3200" b="1" u="sng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60907"/>
            <a:ext cx="16573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979712" y="128826"/>
            <a:ext cx="5257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Regulation of gap genes</a:t>
            </a:r>
            <a:endParaRPr lang="de-DE" sz="4000" b="1" dirty="0"/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5" t="20728" b="50000"/>
          <a:stretch/>
        </p:blipFill>
        <p:spPr bwMode="auto">
          <a:xfrm>
            <a:off x="323528" y="969230"/>
            <a:ext cx="1660109" cy="1491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119499" y="4609298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</a:t>
            </a:r>
            <a:r>
              <a:rPr lang="en-US" sz="2800" b="1" dirty="0" smtClean="0"/>
              <a:t>unchback</a:t>
            </a:r>
            <a:endParaRPr lang="de-DE" sz="28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5027138" y="4672014"/>
            <a:ext cx="344840" cy="369332"/>
            <a:chOff x="3563888" y="5989930"/>
            <a:chExt cx="344840" cy="369332"/>
          </a:xfrm>
        </p:grpSpPr>
        <p:sp>
          <p:nvSpPr>
            <p:cNvPr id="42" name="TextBox 41"/>
            <p:cNvSpPr txBox="1"/>
            <p:nvPr/>
          </p:nvSpPr>
          <p:spPr>
            <a:xfrm>
              <a:off x="3635896" y="5989930"/>
              <a:ext cx="272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˧</a:t>
              </a:r>
              <a:endParaRPr lang="de-DE" b="1" dirty="0" smtClean="0"/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>
              <a:off x="3563888" y="6174596"/>
              <a:ext cx="2084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027138" y="5104062"/>
            <a:ext cx="344840" cy="369332"/>
            <a:chOff x="3563888" y="5989930"/>
            <a:chExt cx="344840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3635896" y="5989930"/>
              <a:ext cx="272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˧</a:t>
              </a:r>
              <a:endParaRPr lang="de-DE" b="1" dirty="0" smtClean="0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H="1">
              <a:off x="3563888" y="6174596"/>
              <a:ext cx="2084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5027138" y="5536110"/>
            <a:ext cx="344840" cy="369332"/>
            <a:chOff x="3563888" y="5989930"/>
            <a:chExt cx="344840" cy="369332"/>
          </a:xfrm>
        </p:grpSpPr>
        <p:sp>
          <p:nvSpPr>
            <p:cNvPr id="48" name="TextBox 47"/>
            <p:cNvSpPr txBox="1"/>
            <p:nvPr/>
          </p:nvSpPr>
          <p:spPr>
            <a:xfrm>
              <a:off x="3635896" y="5989930"/>
              <a:ext cx="272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˧</a:t>
              </a:r>
              <a:endParaRPr lang="de-DE" b="1" dirty="0" smtClean="0"/>
            </a:p>
          </p:txBody>
        </p:sp>
        <p:cxnSp>
          <p:nvCxnSpPr>
            <p:cNvPr id="49" name="Straight Connector 48"/>
            <p:cNvCxnSpPr/>
            <p:nvPr/>
          </p:nvCxnSpPr>
          <p:spPr>
            <a:xfrm flipH="1">
              <a:off x="3563888" y="6174596"/>
              <a:ext cx="2084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5423755" y="4581128"/>
            <a:ext cx="13324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k</a:t>
            </a:r>
            <a:r>
              <a:rPr lang="en-US" sz="2800" b="1" dirty="0" err="1" smtClean="0"/>
              <a:t>ruppel</a:t>
            </a:r>
            <a:endParaRPr lang="en-US" sz="2800" b="1" dirty="0" smtClean="0"/>
          </a:p>
          <a:p>
            <a:r>
              <a:rPr lang="en-US" sz="2800" b="1" dirty="0" err="1"/>
              <a:t>k</a:t>
            </a:r>
            <a:r>
              <a:rPr lang="en-US" sz="2800" b="1" dirty="0" err="1" smtClean="0"/>
              <a:t>nirps</a:t>
            </a:r>
            <a:endParaRPr lang="en-US" sz="2800" b="1" dirty="0" smtClean="0"/>
          </a:p>
          <a:p>
            <a:r>
              <a:rPr lang="en-US" sz="2800" b="1" dirty="0" smtClean="0"/>
              <a:t>giant</a:t>
            </a:r>
            <a:endParaRPr lang="de-DE" sz="2800" b="1" dirty="0"/>
          </a:p>
        </p:txBody>
      </p:sp>
      <p:sp>
        <p:nvSpPr>
          <p:cNvPr id="53" name="Arc 52"/>
          <p:cNvSpPr/>
          <p:nvPr/>
        </p:nvSpPr>
        <p:spPr>
          <a:xfrm rot="13077427" flipH="1">
            <a:off x="6447292" y="4572163"/>
            <a:ext cx="433647" cy="1306874"/>
          </a:xfrm>
          <a:prstGeom prst="arc">
            <a:avLst>
              <a:gd name="adj1" fmla="val 16200000"/>
              <a:gd name="adj2" fmla="val 7058217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Straight Connector 36"/>
          <p:cNvCxnSpPr/>
          <p:nvPr/>
        </p:nvCxnSpPr>
        <p:spPr>
          <a:xfrm>
            <a:off x="6732240" y="4759320"/>
            <a:ext cx="0" cy="1562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44192"/>
            <a:ext cx="3217540" cy="492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20940" b="25033"/>
          <a:stretch/>
        </p:blipFill>
        <p:spPr bwMode="auto">
          <a:xfrm>
            <a:off x="315392" y="2204864"/>
            <a:ext cx="2855309" cy="272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87824" y="128826"/>
            <a:ext cx="3360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Pair-rule genes</a:t>
            </a:r>
            <a:endParaRPr lang="de-DE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141641"/>
            <a:ext cx="550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Gap genes </a:t>
            </a:r>
            <a:r>
              <a:rPr lang="en-US" b="1" dirty="0" smtClean="0">
                <a:sym typeface="Wingdings" pitchFamily="2" charset="2"/>
              </a:rPr>
              <a:t> Pair-rule genes  Segment polarity genes</a:t>
            </a:r>
            <a:endParaRPr lang="de-DE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23528" y="1052736"/>
            <a:ext cx="914400" cy="914400"/>
            <a:chOff x="1283709" y="1251863"/>
            <a:chExt cx="914400" cy="914400"/>
          </a:xfrm>
        </p:grpSpPr>
        <p:sp>
          <p:nvSpPr>
            <p:cNvPr id="11" name="Arc 10"/>
            <p:cNvSpPr/>
            <p:nvPr/>
          </p:nvSpPr>
          <p:spPr>
            <a:xfrm rot="9947308">
              <a:off x="1283709" y="1251863"/>
              <a:ext cx="914400" cy="914400"/>
            </a:xfrm>
            <a:prstGeom prst="arc">
              <a:avLst>
                <a:gd name="adj1" fmla="val 10833151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296065" y="162880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190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56" y="908720"/>
            <a:ext cx="3222228" cy="563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2520" y="128050"/>
            <a:ext cx="6981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Regulation of pair-rule gene </a:t>
            </a:r>
            <a:r>
              <a:rPr lang="en-US" sz="4000" b="1" i="1" dirty="0" smtClean="0"/>
              <a:t>eve</a:t>
            </a:r>
            <a:endParaRPr lang="de-DE" sz="4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6850" y="6484694"/>
            <a:ext cx="946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i="1" dirty="0" smtClean="0"/>
              <a:t>ve</a:t>
            </a:r>
            <a:r>
              <a:rPr lang="en-US" dirty="0" smtClean="0"/>
              <a:t> expression is controlled separately in each stripe using different binding sites in </a:t>
            </a:r>
            <a:r>
              <a:rPr lang="en-US" i="1" dirty="0" smtClean="0"/>
              <a:t>eve</a:t>
            </a:r>
            <a:r>
              <a:rPr lang="en-US" dirty="0" smtClean="0"/>
              <a:t> promoter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58"/>
          <a:stretch/>
        </p:blipFill>
        <p:spPr bwMode="auto">
          <a:xfrm>
            <a:off x="827584" y="1124744"/>
            <a:ext cx="3217540" cy="335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96" y="6165304"/>
            <a:ext cx="200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eve = even-skipped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4685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63537"/>
            <a:ext cx="3240360" cy="495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2520" y="128050"/>
            <a:ext cx="6785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Regulation of pair-rule gene </a:t>
            </a:r>
            <a:r>
              <a:rPr lang="en-US" sz="4000" b="1" i="1" dirty="0" err="1" smtClean="0"/>
              <a:t>ftz</a:t>
            </a:r>
            <a:endParaRPr lang="de-DE" sz="40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6850" y="6484694"/>
            <a:ext cx="394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ftz</a:t>
            </a:r>
            <a:r>
              <a:rPr lang="en-US" dirty="0" smtClean="0"/>
              <a:t> mRNA is region-specifically degraded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35496" y="6165304"/>
            <a:ext cx="1763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ftz</a:t>
            </a:r>
            <a:r>
              <a:rPr lang="en-US" i="1" dirty="0" smtClean="0"/>
              <a:t> = </a:t>
            </a:r>
            <a:r>
              <a:rPr lang="en-US" i="1" dirty="0" err="1" smtClean="0"/>
              <a:t>fushi-tarazu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6780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6"/>
          <a:stretch/>
        </p:blipFill>
        <p:spPr bwMode="auto">
          <a:xfrm>
            <a:off x="395536" y="2074721"/>
            <a:ext cx="2857500" cy="394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19" y="2077177"/>
            <a:ext cx="2500840" cy="394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38103" y="2132856"/>
            <a:ext cx="27058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Fertilized egg</a:t>
            </a:r>
          </a:p>
          <a:p>
            <a:endParaRPr lang="en-US" dirty="0"/>
          </a:p>
          <a:p>
            <a:r>
              <a:rPr lang="en-US" dirty="0" smtClean="0"/>
              <a:t>Nuclei divide but no cell division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/>
              <a:t>Syncytium</a:t>
            </a:r>
          </a:p>
          <a:p>
            <a:endParaRPr lang="en-US" dirty="0" smtClean="0"/>
          </a:p>
          <a:p>
            <a:r>
              <a:rPr lang="en-US" dirty="0" smtClean="0"/>
              <a:t>Nuclei migrate to periphery,</a:t>
            </a:r>
          </a:p>
          <a:p>
            <a:r>
              <a:rPr lang="en-US" dirty="0" smtClean="0"/>
              <a:t>Further nuclei divisions</a:t>
            </a:r>
            <a:endParaRPr lang="en-US" dirty="0"/>
          </a:p>
          <a:p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/>
              <a:t>Synctial</a:t>
            </a:r>
            <a:r>
              <a:rPr lang="en-US" dirty="0" smtClean="0"/>
              <a:t> </a:t>
            </a:r>
            <a:r>
              <a:rPr lang="en-US" dirty="0" err="1" smtClean="0"/>
              <a:t>blastoderm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Membranes form between nuclei</a:t>
            </a:r>
          </a:p>
          <a:p>
            <a:r>
              <a:rPr lang="en-US" dirty="0" smtClean="0">
                <a:sym typeface="Wingdings" pitchFamily="2" charset="2"/>
              </a:rPr>
              <a:t> Cellular </a:t>
            </a:r>
            <a:r>
              <a:rPr lang="en-US" dirty="0" err="1" smtClean="0">
                <a:sym typeface="Wingdings" pitchFamily="2" charset="2"/>
              </a:rPr>
              <a:t>blastoderm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128050"/>
            <a:ext cx="8101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Regulation of segment polarity genes</a:t>
            </a:r>
            <a:endParaRPr lang="de-DE" sz="4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141641"/>
            <a:ext cx="550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Gap genes </a:t>
            </a:r>
            <a:r>
              <a:rPr lang="en-US" b="1" dirty="0" smtClean="0">
                <a:sym typeface="Wingdings" pitchFamily="2" charset="2"/>
              </a:rPr>
              <a:t> Pair-rule genes  Segment polarity genes</a:t>
            </a:r>
            <a:endParaRPr lang="de-DE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851661" y="1052736"/>
            <a:ext cx="914400" cy="914400"/>
            <a:chOff x="1283709" y="1251863"/>
            <a:chExt cx="914400" cy="914400"/>
          </a:xfrm>
        </p:grpSpPr>
        <p:sp>
          <p:nvSpPr>
            <p:cNvPr id="11" name="Arc 10"/>
            <p:cNvSpPr/>
            <p:nvPr/>
          </p:nvSpPr>
          <p:spPr>
            <a:xfrm rot="9947308">
              <a:off x="1283709" y="1251863"/>
              <a:ext cx="914400" cy="914400"/>
            </a:xfrm>
            <a:prstGeom prst="arc">
              <a:avLst>
                <a:gd name="adj1" fmla="val 10833151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296065" y="162880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6850" y="6484694"/>
            <a:ext cx="2697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expressed in 14 stripes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94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95200"/>
            <a:ext cx="3760440" cy="373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258" y="128050"/>
            <a:ext cx="9048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Regulation of segment polarity gene </a:t>
            </a:r>
            <a:r>
              <a:rPr lang="en-US" sz="3600" b="1" i="1" dirty="0" smtClean="0"/>
              <a:t>engrailed</a:t>
            </a:r>
            <a:endParaRPr lang="de-DE" sz="36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1141641"/>
            <a:ext cx="550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Gap genes </a:t>
            </a:r>
            <a:r>
              <a:rPr lang="en-US" b="1" dirty="0" smtClean="0">
                <a:sym typeface="Wingdings" pitchFamily="2" charset="2"/>
              </a:rPr>
              <a:t> Pair-rule genes  Segment polarity genes</a:t>
            </a:r>
            <a:endParaRPr lang="de-DE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3528" y="1052736"/>
            <a:ext cx="914400" cy="914400"/>
            <a:chOff x="1283709" y="1251863"/>
            <a:chExt cx="914400" cy="914400"/>
          </a:xfrm>
        </p:grpSpPr>
        <p:sp>
          <p:nvSpPr>
            <p:cNvPr id="12" name="Arc 11"/>
            <p:cNvSpPr/>
            <p:nvPr/>
          </p:nvSpPr>
          <p:spPr>
            <a:xfrm rot="9947308">
              <a:off x="1283709" y="1251863"/>
              <a:ext cx="914400" cy="914400"/>
            </a:xfrm>
            <a:prstGeom prst="arc">
              <a:avLst>
                <a:gd name="adj1" fmla="val 10833151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b="1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1296065" y="1628800"/>
              <a:ext cx="0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251520" y="6228020"/>
            <a:ext cx="831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engrailed</a:t>
            </a:r>
            <a:r>
              <a:rPr lang="en-US" dirty="0" smtClean="0"/>
              <a:t> expressed in every segment in the posterior (but not anterior) compartment 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2907981"/>
            <a:ext cx="978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stripes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6588224" y="4305955"/>
            <a:ext cx="1095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stripes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695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059" y="1124744"/>
            <a:ext cx="3397349" cy="492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085" y="1124744"/>
            <a:ext cx="38788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engrailed</a:t>
            </a:r>
            <a:r>
              <a:rPr lang="en-US" dirty="0" smtClean="0"/>
              <a:t> is expressed in every segment in the posterior  compartment </a:t>
            </a:r>
          </a:p>
          <a:p>
            <a:endParaRPr lang="en-US" dirty="0" smtClean="0"/>
          </a:p>
          <a:p>
            <a:r>
              <a:rPr lang="en-US" i="1" dirty="0" smtClean="0"/>
              <a:t>engrailed </a:t>
            </a:r>
            <a:r>
              <a:rPr lang="en-US" dirty="0" smtClean="0"/>
              <a:t>induces </a:t>
            </a:r>
            <a:r>
              <a:rPr lang="en-US" i="1" dirty="0" smtClean="0"/>
              <a:t>hedgehog</a:t>
            </a:r>
          </a:p>
          <a:p>
            <a:endParaRPr lang="en-US" dirty="0"/>
          </a:p>
          <a:p>
            <a:r>
              <a:rPr lang="en-US" i="1" dirty="0" smtClean="0"/>
              <a:t>hedgehog</a:t>
            </a:r>
            <a:r>
              <a:rPr lang="en-US" dirty="0" smtClean="0"/>
              <a:t> binds to </a:t>
            </a:r>
            <a:r>
              <a:rPr lang="en-US" i="1" dirty="0" smtClean="0"/>
              <a:t>patched</a:t>
            </a:r>
            <a:r>
              <a:rPr lang="en-US" dirty="0" smtClean="0"/>
              <a:t> receptor in neighbor cells</a:t>
            </a:r>
          </a:p>
          <a:p>
            <a:endParaRPr lang="en-US" dirty="0"/>
          </a:p>
          <a:p>
            <a:r>
              <a:rPr lang="en-US" dirty="0" smtClean="0"/>
              <a:t>activation of </a:t>
            </a:r>
            <a:r>
              <a:rPr lang="en-US" i="1" dirty="0" smtClean="0"/>
              <a:t>wingless </a:t>
            </a:r>
            <a:r>
              <a:rPr lang="en-US" dirty="0" smtClean="0"/>
              <a:t>in neighbor cells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i="1" dirty="0" smtClean="0"/>
              <a:t>wingless</a:t>
            </a:r>
            <a:r>
              <a:rPr lang="en-US" dirty="0" smtClean="0"/>
              <a:t> stabilizes </a:t>
            </a:r>
            <a:r>
              <a:rPr lang="en-US" i="1" dirty="0" smtClean="0"/>
              <a:t>engrailed</a:t>
            </a:r>
            <a:r>
              <a:rPr lang="en-US" dirty="0" smtClean="0"/>
              <a:t> expression</a:t>
            </a:r>
          </a:p>
          <a:p>
            <a:endParaRPr lang="en-US" dirty="0"/>
          </a:p>
          <a:p>
            <a:r>
              <a:rPr lang="en-US" i="1" dirty="0"/>
              <a:t>w</a:t>
            </a:r>
            <a:r>
              <a:rPr lang="en-US" i="1" dirty="0" smtClean="0"/>
              <a:t>ingless</a:t>
            </a:r>
            <a:r>
              <a:rPr lang="en-US" dirty="0" smtClean="0"/>
              <a:t> also activates </a:t>
            </a:r>
            <a:r>
              <a:rPr lang="en-US" i="1" dirty="0" smtClean="0"/>
              <a:t>naked</a:t>
            </a:r>
            <a:r>
              <a:rPr lang="en-US" dirty="0" smtClean="0"/>
              <a:t> </a:t>
            </a:r>
            <a:r>
              <a:rPr lang="en-US" i="1" dirty="0" smtClean="0"/>
              <a:t>cuticle</a:t>
            </a:r>
            <a:r>
              <a:rPr lang="en-US" dirty="0" smtClean="0"/>
              <a:t> and the receptor </a:t>
            </a:r>
            <a:r>
              <a:rPr lang="en-US" i="1" dirty="0" smtClean="0"/>
              <a:t>frizzled </a:t>
            </a:r>
            <a:r>
              <a:rPr lang="en-US" dirty="0" smtClean="0"/>
              <a:t>in adjacent rows, which inhibits </a:t>
            </a:r>
            <a:r>
              <a:rPr lang="en-US" i="1" dirty="0" smtClean="0"/>
              <a:t>engrailed</a:t>
            </a:r>
            <a:endParaRPr lang="de-DE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089939" y="128050"/>
            <a:ext cx="6506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Refinement of the seven stripes</a:t>
            </a:r>
            <a:endParaRPr lang="de-DE" sz="3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390620"/>
            <a:ext cx="8849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By receptors and secreted proteins </a:t>
            </a:r>
            <a:r>
              <a:rPr lang="en-US" sz="2800" b="1" dirty="0" smtClean="0">
                <a:sym typeface="Wingdings" pitchFamily="2" charset="2"/>
              </a:rPr>
              <a:t> cell-cell interactions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9394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8"/>
          <a:stretch/>
        </p:blipFill>
        <p:spPr bwMode="auto">
          <a:xfrm>
            <a:off x="2795020" y="3903687"/>
            <a:ext cx="3324202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t="6991" r="12920" b="50000"/>
          <a:stretch/>
        </p:blipFill>
        <p:spPr bwMode="auto">
          <a:xfrm>
            <a:off x="2758067" y="1162839"/>
            <a:ext cx="3398109" cy="263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681" y="128826"/>
            <a:ext cx="7801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Single cell </a:t>
            </a:r>
            <a:r>
              <a:rPr lang="en-US" sz="4000" b="1" dirty="0" smtClean="0">
                <a:sym typeface="Wingdings" pitchFamily="2" charset="2"/>
              </a:rPr>
              <a:t> multicellular organism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35190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73968"/>
            <a:ext cx="28575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1250992"/>
            <a:ext cx="3458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5-6 hours</a:t>
            </a:r>
          </a:p>
          <a:p>
            <a:r>
              <a:rPr lang="en-US" dirty="0" smtClean="0"/>
              <a:t>Grooves form at surface of embryo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parasegments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4283968" y="2979184"/>
            <a:ext cx="4496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9-10 hours</a:t>
            </a:r>
          </a:p>
          <a:p>
            <a:r>
              <a:rPr lang="en-US" dirty="0" smtClean="0"/>
              <a:t>Grooves get deeper and move</a:t>
            </a:r>
          </a:p>
          <a:p>
            <a:r>
              <a:rPr lang="en-US" dirty="0" smtClean="0"/>
              <a:t>Centers of </a:t>
            </a:r>
            <a:r>
              <a:rPr lang="en-US" dirty="0" err="1" smtClean="0"/>
              <a:t>parasegments</a:t>
            </a:r>
            <a:r>
              <a:rPr lang="en-US" dirty="0" smtClean="0"/>
              <a:t> are now boundaries </a:t>
            </a:r>
          </a:p>
          <a:p>
            <a:r>
              <a:rPr lang="en-US" dirty="0"/>
              <a:t> </a:t>
            </a:r>
            <a:r>
              <a:rPr lang="en-US" dirty="0" smtClean="0"/>
              <a:t>    between segments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4923400"/>
            <a:ext cx="4561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T-segments form the thorax (3 T segments)</a:t>
            </a:r>
          </a:p>
          <a:p>
            <a:r>
              <a:rPr lang="en-US" dirty="0" smtClean="0"/>
              <a:t>A-segments form the abdomen (8 A segments)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128826"/>
            <a:ext cx="5982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Later steps of development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31377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132856"/>
            <a:ext cx="476250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350739"/>
            <a:ext cx="749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Responsible for unique differentiation of each segment by modifying cell fates</a:t>
            </a:r>
            <a:endParaRPr lang="de-DE" dirty="0" smtClean="0"/>
          </a:p>
          <a:p>
            <a:r>
              <a:rPr lang="en-US" dirty="0" smtClean="0"/>
              <a:t>Most are TFs, many contain a </a:t>
            </a:r>
            <a:r>
              <a:rPr lang="en-US" dirty="0" err="1" smtClean="0"/>
              <a:t>homeobox</a:t>
            </a:r>
            <a:r>
              <a:rPr lang="en-US" dirty="0" smtClean="0"/>
              <a:t> (HOX genes)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3415" y="128826"/>
            <a:ext cx="3604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Homeotic genes</a:t>
            </a:r>
            <a:endParaRPr lang="de-DE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980728"/>
            <a:ext cx="477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Segmentation genes </a:t>
            </a:r>
            <a:r>
              <a:rPr lang="en-US" b="1" dirty="0" smtClean="0">
                <a:sym typeface="Wingdings" pitchFamily="2" charset="2"/>
              </a:rPr>
              <a:t> homeotic selector genes</a:t>
            </a:r>
            <a:endParaRPr lang="de-DE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6444044"/>
            <a:ext cx="843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Order of genes on chromosome reflects about the spatial distribution of their expression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790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t="1856" r="925" b="1285"/>
          <a:stretch/>
        </p:blipFill>
        <p:spPr bwMode="auto">
          <a:xfrm>
            <a:off x="688213" y="908720"/>
            <a:ext cx="7700211" cy="539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28826"/>
            <a:ext cx="7237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Homeotic genes in fly and mouse</a:t>
            </a:r>
            <a:endParaRPr lang="de-DE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6444044"/>
            <a:ext cx="345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Evolutionarily conserved processes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36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2" y="621606"/>
            <a:ext cx="28575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404664"/>
            <a:ext cx="3528392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19" y="1718077"/>
            <a:ext cx="19145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2099751"/>
            <a:ext cx="3318473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Fertilized egg</a:t>
            </a:r>
          </a:p>
          <a:p>
            <a:endParaRPr lang="en-US" sz="800" dirty="0"/>
          </a:p>
          <a:p>
            <a:r>
              <a:rPr lang="en-US" dirty="0" smtClean="0"/>
              <a:t>Nuclei divide but no cell division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/>
              <a:t>Syncytium</a:t>
            </a:r>
          </a:p>
          <a:p>
            <a:endParaRPr lang="en-US" sz="800" dirty="0" smtClean="0"/>
          </a:p>
          <a:p>
            <a:r>
              <a:rPr lang="en-US" dirty="0" smtClean="0"/>
              <a:t>Nuclei migrate to periphery,</a:t>
            </a:r>
          </a:p>
          <a:p>
            <a:r>
              <a:rPr lang="en-US" dirty="0" smtClean="0"/>
              <a:t>Further nuclei divisions</a:t>
            </a:r>
            <a:endParaRPr lang="en-US" dirty="0"/>
          </a:p>
          <a:p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/>
              <a:t>Synctial</a:t>
            </a:r>
            <a:r>
              <a:rPr lang="en-US" dirty="0" smtClean="0"/>
              <a:t> </a:t>
            </a:r>
            <a:r>
              <a:rPr lang="en-US" dirty="0" err="1" smtClean="0"/>
              <a:t>blastoderm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Membranes form between nuclei</a:t>
            </a:r>
          </a:p>
          <a:p>
            <a:r>
              <a:rPr lang="en-US" dirty="0" smtClean="0">
                <a:sym typeface="Wingdings" pitchFamily="2" charset="2"/>
              </a:rPr>
              <a:t> Cellular </a:t>
            </a:r>
            <a:r>
              <a:rPr lang="en-US" dirty="0" err="1" smtClean="0">
                <a:sym typeface="Wingdings" pitchFamily="2" charset="2"/>
              </a:rPr>
              <a:t>blastoderm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128826"/>
            <a:ext cx="5071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Intermediate summary</a:t>
            </a:r>
            <a:endParaRPr lang="de-DE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36512" y="6237312"/>
            <a:ext cx="930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But: How does the location of gap genes determined?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6084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781" y="1147390"/>
            <a:ext cx="2885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aka Maternal effect genes</a:t>
            </a:r>
            <a:endParaRPr lang="de-DE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39781" y="2099751"/>
            <a:ext cx="70407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~30 different genes</a:t>
            </a:r>
          </a:p>
          <a:p>
            <a:r>
              <a:rPr lang="en-US" sz="2000" dirty="0" smtClean="0"/>
              <a:t>Are expressed prior to fertilization</a:t>
            </a:r>
          </a:p>
          <a:p>
            <a:r>
              <a:rPr lang="en-US" sz="2000" dirty="0" smtClean="0"/>
              <a:t>RNA is already present in the unfertilized egg in the ovary</a:t>
            </a:r>
          </a:p>
          <a:p>
            <a:r>
              <a:rPr lang="en-US" sz="2000" dirty="0" smtClean="0"/>
              <a:t>Fertilization </a:t>
            </a:r>
            <a:r>
              <a:rPr lang="en-US" sz="2000" dirty="0" smtClean="0">
                <a:sym typeface="Wingdings" pitchFamily="2" charset="2"/>
              </a:rPr>
              <a:t> RNA gets translated</a:t>
            </a:r>
          </a:p>
          <a:p>
            <a:endParaRPr lang="en-US" sz="2000" dirty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Distribution of maternal RNA in the egg:</a:t>
            </a:r>
          </a:p>
          <a:p>
            <a:r>
              <a:rPr lang="en-US" sz="2000" dirty="0" smtClean="0">
                <a:sym typeface="Wingdings" pitchFamily="2" charset="2"/>
              </a:rPr>
              <a:t>Uniformly for most genes, e.g. hunchback</a:t>
            </a:r>
          </a:p>
          <a:p>
            <a:r>
              <a:rPr lang="en-US" sz="2000" dirty="0" smtClean="0">
                <a:sym typeface="Wingdings" pitchFamily="2" charset="2"/>
              </a:rPr>
              <a:t>Few exceptions: e.g. </a:t>
            </a:r>
            <a:r>
              <a:rPr lang="en-US" sz="2000" dirty="0" err="1" smtClean="0">
                <a:sym typeface="Wingdings" pitchFamily="2" charset="2"/>
              </a:rPr>
              <a:t>bicoid</a:t>
            </a:r>
            <a:r>
              <a:rPr lang="en-US" sz="2000" dirty="0" smtClean="0">
                <a:sym typeface="Wingdings" pitchFamily="2" charset="2"/>
              </a:rPr>
              <a:t>, </a:t>
            </a:r>
            <a:r>
              <a:rPr lang="en-US" sz="2000" dirty="0" err="1" smtClean="0">
                <a:sym typeface="Wingdings" pitchFamily="2" charset="2"/>
              </a:rPr>
              <a:t>nanos</a:t>
            </a:r>
            <a:endParaRPr lang="en-US" sz="2000" dirty="0" smtClean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Protein diffuses from point of RNA position and creates a gradient</a:t>
            </a:r>
            <a:endParaRPr lang="de-DE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39781" y="5405154"/>
            <a:ext cx="506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Create the first asymmetry in the early embryo</a:t>
            </a:r>
            <a:endParaRPr lang="de-DE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727417" y="128826"/>
            <a:ext cx="35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Maternal genes</a:t>
            </a:r>
            <a:endParaRPr lang="de-DE" sz="4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25"/>
          <a:stretch/>
        </p:blipFill>
        <p:spPr bwMode="auto">
          <a:xfrm>
            <a:off x="4918459" y="1006466"/>
            <a:ext cx="3735177" cy="141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2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405" y="1080487"/>
            <a:ext cx="297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Maternal genes define 3 axes</a:t>
            </a:r>
            <a:endParaRPr lang="de-DE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001029"/>
            <a:ext cx="89055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</a:t>
            </a:r>
            <a:r>
              <a:rPr lang="en-US" b="1" i="1" dirty="0" smtClean="0"/>
              <a:t>nterior system</a:t>
            </a:r>
            <a:r>
              <a:rPr lang="en-US" i="1" dirty="0" smtClean="0"/>
              <a:t>:</a:t>
            </a:r>
            <a:r>
              <a:rPr lang="en-US" dirty="0" smtClean="0"/>
              <a:t> development of the head and thorax</a:t>
            </a:r>
          </a:p>
          <a:p>
            <a:r>
              <a:rPr lang="en-US" dirty="0" smtClean="0"/>
              <a:t>maternal RNA of </a:t>
            </a:r>
            <a:r>
              <a:rPr lang="en-US" i="1" dirty="0" err="1" smtClean="0"/>
              <a:t>bicoid</a:t>
            </a:r>
            <a:r>
              <a:rPr lang="en-US" i="1" dirty="0" smtClean="0"/>
              <a:t> is</a:t>
            </a:r>
            <a:r>
              <a:rPr lang="en-US" dirty="0" smtClean="0"/>
              <a:t> at the anterior end of the egg </a:t>
            </a:r>
          </a:p>
          <a:p>
            <a:r>
              <a:rPr lang="en-US" dirty="0" err="1" smtClean="0"/>
              <a:t>bicoid</a:t>
            </a:r>
            <a:r>
              <a:rPr lang="en-US" dirty="0" smtClean="0"/>
              <a:t> functions as a TF, controls expression of </a:t>
            </a:r>
            <a:r>
              <a:rPr lang="en-US" i="1" dirty="0" smtClean="0"/>
              <a:t>hunchback </a:t>
            </a:r>
            <a:r>
              <a:rPr lang="en-US" dirty="0" smtClean="0"/>
              <a:t>(and probably also other segmentation and homeotic genes)</a:t>
            </a:r>
          </a:p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i="1" dirty="0"/>
              <a:t>P</a:t>
            </a:r>
            <a:r>
              <a:rPr lang="en-US" b="1" i="1" dirty="0" smtClean="0"/>
              <a:t>osterior system</a:t>
            </a:r>
            <a:r>
              <a:rPr lang="en-US" i="1" dirty="0" smtClean="0"/>
              <a:t>: </a:t>
            </a:r>
            <a:r>
              <a:rPr lang="en-US" dirty="0" smtClean="0"/>
              <a:t>development of the abdominal segments</a:t>
            </a:r>
          </a:p>
          <a:p>
            <a:r>
              <a:rPr lang="en-US" dirty="0" smtClean="0"/>
              <a:t>Controlled by localization of maternal RNA of </a:t>
            </a:r>
            <a:r>
              <a:rPr lang="en-US" i="1" dirty="0" err="1" smtClean="0"/>
              <a:t>nanos</a:t>
            </a:r>
            <a:r>
              <a:rPr lang="en-US" i="1" dirty="0" smtClean="0"/>
              <a:t> </a:t>
            </a:r>
            <a:r>
              <a:rPr lang="en-US" dirty="0" smtClean="0"/>
              <a:t>at the posterior end of the egg</a:t>
            </a:r>
          </a:p>
          <a:p>
            <a:r>
              <a:rPr lang="en-US" i="1" dirty="0" err="1" smtClean="0"/>
              <a:t>nanos</a:t>
            </a:r>
            <a:r>
              <a:rPr lang="en-US" dirty="0" smtClean="0"/>
              <a:t> causes localized repression of </a:t>
            </a:r>
            <a:r>
              <a:rPr lang="en-US" i="1" dirty="0" smtClean="0"/>
              <a:t>hunchback </a:t>
            </a:r>
            <a:r>
              <a:rPr lang="en-US" dirty="0" smtClean="0"/>
              <a:t>(via control of translation of the mRNA)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/>
              <a:t>T</a:t>
            </a:r>
            <a:r>
              <a:rPr lang="en-US" b="1" i="1" dirty="0" smtClean="0"/>
              <a:t>erminal system</a:t>
            </a:r>
            <a:r>
              <a:rPr lang="en-US" i="1" dirty="0" smtClean="0"/>
              <a:t>:</a:t>
            </a:r>
            <a:r>
              <a:rPr lang="en-US" dirty="0" smtClean="0"/>
              <a:t> development of the specialized structures at the </a:t>
            </a:r>
            <a:r>
              <a:rPr lang="en-US" dirty="0" err="1" smtClean="0"/>
              <a:t>unsegmented</a:t>
            </a:r>
            <a:r>
              <a:rPr lang="en-US" dirty="0" smtClean="0"/>
              <a:t> ends of the egg (the </a:t>
            </a:r>
            <a:r>
              <a:rPr lang="en-US" dirty="0" err="1" smtClean="0"/>
              <a:t>acron</a:t>
            </a:r>
            <a:r>
              <a:rPr lang="en-US" dirty="0" smtClean="0"/>
              <a:t> at the head, and the </a:t>
            </a:r>
            <a:r>
              <a:rPr lang="en-US" dirty="0" err="1" smtClean="0"/>
              <a:t>telson</a:t>
            </a:r>
            <a:r>
              <a:rPr lang="en-US" dirty="0" smtClean="0"/>
              <a:t> at the tail)</a:t>
            </a:r>
          </a:p>
          <a:p>
            <a:r>
              <a:rPr lang="en-US" dirty="0" smtClean="0"/>
              <a:t>localized activation of the </a:t>
            </a:r>
            <a:r>
              <a:rPr lang="en-US" dirty="0" err="1" smtClean="0"/>
              <a:t>transmembrane</a:t>
            </a:r>
            <a:r>
              <a:rPr lang="en-US" dirty="0" smtClean="0"/>
              <a:t> receptor </a:t>
            </a:r>
            <a:r>
              <a:rPr lang="en-US" i="1" dirty="0" smtClean="0"/>
              <a:t>torso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D</a:t>
            </a:r>
            <a:r>
              <a:rPr lang="en-US" b="1" i="1" dirty="0" smtClean="0"/>
              <a:t>orsal-ventral system</a:t>
            </a:r>
            <a:r>
              <a:rPr lang="en-US" i="1" dirty="0" smtClean="0"/>
              <a:t>: </a:t>
            </a:r>
            <a:r>
              <a:rPr lang="en-US" i="1" dirty="0" err="1" smtClean="0"/>
              <a:t>dorso</a:t>
            </a:r>
            <a:r>
              <a:rPr lang="en-US" i="1" dirty="0" smtClean="0"/>
              <a:t>-ventral </a:t>
            </a:r>
            <a:r>
              <a:rPr lang="en-US" dirty="0" smtClean="0"/>
              <a:t>development</a:t>
            </a:r>
          </a:p>
          <a:p>
            <a:r>
              <a:rPr lang="en-US" dirty="0" err="1" smtClean="0"/>
              <a:t>transmembrane</a:t>
            </a:r>
            <a:r>
              <a:rPr lang="en-US" dirty="0" smtClean="0"/>
              <a:t> receptor </a:t>
            </a:r>
            <a:r>
              <a:rPr lang="en-US" i="1" dirty="0" smtClean="0"/>
              <a:t>Toll</a:t>
            </a:r>
            <a:r>
              <a:rPr lang="en-US" dirty="0" smtClean="0"/>
              <a:t> receives signals from a follicle cell on the ventral side of the egg</a:t>
            </a:r>
          </a:p>
          <a:p>
            <a:r>
              <a:rPr lang="en-US" dirty="0" smtClean="0"/>
              <a:t>leads to a gradient of localization of the TF </a:t>
            </a:r>
            <a:r>
              <a:rPr lang="en-US" i="1" dirty="0" smtClean="0"/>
              <a:t>dorsal</a:t>
            </a:r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0" b="71330"/>
          <a:stretch/>
        </p:blipFill>
        <p:spPr bwMode="auto">
          <a:xfrm>
            <a:off x="5940152" y="764704"/>
            <a:ext cx="2857500" cy="100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55409" y="128826"/>
            <a:ext cx="35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Maternal genes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14685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54274"/>
            <a:ext cx="20002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3773" y="2030338"/>
            <a:ext cx="75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bicoid</a:t>
            </a:r>
            <a:endParaRPr lang="de-DE" i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54274"/>
            <a:ext cx="20002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69070" y="2030338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nanos</a:t>
            </a:r>
            <a:endParaRPr lang="de-DE" i="1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1454274"/>
            <a:ext cx="33432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4046562"/>
            <a:ext cx="33623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1720" y="128826"/>
            <a:ext cx="4989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Anterior-Posterior axis</a:t>
            </a:r>
            <a:endParaRPr lang="de-DE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082566"/>
            <a:ext cx="210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bicoid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hunchback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4082566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nanos</a:t>
            </a:r>
            <a:r>
              <a:rPr lang="en-US" dirty="0" smtClean="0"/>
              <a:t>       hunchback</a:t>
            </a:r>
            <a:endParaRPr lang="de-DE" dirty="0"/>
          </a:p>
        </p:txBody>
      </p:sp>
      <p:grpSp>
        <p:nvGrpSpPr>
          <p:cNvPr id="12" name="Group 11"/>
          <p:cNvGrpSpPr/>
          <p:nvPr/>
        </p:nvGrpSpPr>
        <p:grpSpPr>
          <a:xfrm>
            <a:off x="7385887" y="4082566"/>
            <a:ext cx="344840" cy="369332"/>
            <a:chOff x="3563888" y="5989930"/>
            <a:chExt cx="344840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3635896" y="5989930"/>
              <a:ext cx="272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˧</a:t>
              </a:r>
              <a:endParaRPr lang="de-DE" b="1" dirty="0" smtClean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3563888" y="6174596"/>
              <a:ext cx="2084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944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604935"/>
            <a:ext cx="591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Effect of mutations in anterior-posterior axis determination:</a:t>
            </a:r>
            <a:endParaRPr lang="de-DE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108991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Weaker gradient </a:t>
            </a:r>
            <a:r>
              <a:rPr lang="en-US" dirty="0" smtClean="0">
                <a:sym typeface="Wingdings" pitchFamily="2" charset="2"/>
              </a:rPr>
              <a:t> anterior part of the embryo looks more posterior-like</a:t>
            </a:r>
          </a:p>
          <a:p>
            <a:r>
              <a:rPr lang="en-US" dirty="0" smtClean="0">
                <a:sym typeface="Wingdings" pitchFamily="2" charset="2"/>
              </a:rPr>
              <a:t>Stronger gradient  anterior structures extend further posterior</a:t>
            </a:r>
          </a:p>
          <a:p>
            <a:r>
              <a:rPr lang="en-US" dirty="0" err="1" smtClean="0">
                <a:sym typeface="Wingdings" pitchFamily="2" charset="2"/>
              </a:rPr>
              <a:t>Unfunctional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bicoid</a:t>
            </a:r>
            <a:r>
              <a:rPr lang="en-US" dirty="0" smtClean="0">
                <a:sym typeface="Wingdings" pitchFamily="2" charset="2"/>
              </a:rPr>
              <a:t>: </a:t>
            </a:r>
            <a:r>
              <a:rPr lang="en-US" dirty="0" smtClean="0"/>
              <a:t>head and thoracic structures are converted to the abdomen making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the embryo with posterior structures on both ends, a lethal phenotype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128826"/>
            <a:ext cx="4989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Anterior-Posterior axis</a:t>
            </a:r>
            <a:endParaRPr lang="de-DE" sz="40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50" y="1286465"/>
            <a:ext cx="4282975" cy="279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90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" r="7483" b="28623"/>
          <a:stretch/>
        </p:blipFill>
        <p:spPr bwMode="auto">
          <a:xfrm>
            <a:off x="5868144" y="3573016"/>
            <a:ext cx="3182960" cy="296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2197" y="128826"/>
            <a:ext cx="2217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Summary</a:t>
            </a:r>
            <a:endParaRPr lang="de-DE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484784"/>
            <a:ext cx="8293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Maternal  </a:t>
            </a:r>
            <a:r>
              <a:rPr lang="en-US" sz="2400" b="1" dirty="0" smtClean="0">
                <a:sym typeface="Wingdings" pitchFamily="2" charset="2"/>
              </a:rPr>
              <a:t> </a:t>
            </a:r>
            <a:r>
              <a:rPr lang="en-US" sz="2400" b="1" dirty="0" smtClean="0"/>
              <a:t>Gap </a:t>
            </a:r>
            <a:r>
              <a:rPr lang="en-US" sz="2400" b="1" dirty="0" smtClean="0">
                <a:sym typeface="Wingdings" pitchFamily="2" charset="2"/>
              </a:rPr>
              <a:t> Pair-rule  Segment polarity  Homeotic </a:t>
            </a:r>
          </a:p>
          <a:p>
            <a:r>
              <a:rPr lang="en-US" sz="2400" b="1" dirty="0" smtClean="0">
                <a:sym typeface="Wingdings" pitchFamily="2" charset="2"/>
              </a:rPr>
              <a:t>   genes         </a:t>
            </a:r>
            <a:r>
              <a:rPr lang="en-US" sz="2400" b="1" dirty="0" err="1" smtClean="0">
                <a:sym typeface="Wingdings" pitchFamily="2" charset="2"/>
              </a:rPr>
              <a:t>genes</a:t>
            </a:r>
            <a:r>
              <a:rPr lang="en-US" sz="2400" b="1" dirty="0" smtClean="0">
                <a:sym typeface="Wingdings" pitchFamily="2" charset="2"/>
              </a:rPr>
              <a:t>	genes		    genes                    genes</a:t>
            </a:r>
            <a:endParaRPr lang="de-DE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799403"/>
            <a:ext cx="77048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General concepts of pattern formation: </a:t>
            </a:r>
          </a:p>
          <a:p>
            <a:endParaRPr lang="en-US" b="1" u="sng" dirty="0" smtClean="0"/>
          </a:p>
          <a:p>
            <a:r>
              <a:rPr lang="en-US" dirty="0" smtClean="0"/>
              <a:t>Defining axes and establishing gradients</a:t>
            </a:r>
          </a:p>
          <a:p>
            <a:endParaRPr lang="en-US" dirty="0" smtClean="0"/>
          </a:p>
          <a:p>
            <a:r>
              <a:rPr lang="en-US" dirty="0" smtClean="0"/>
              <a:t>Gradients act as </a:t>
            </a:r>
            <a:r>
              <a:rPr lang="en-US" dirty="0" smtClean="0">
                <a:sym typeface="Wingdings" pitchFamily="2" charset="2"/>
              </a:rPr>
              <a:t>signals, cells sense them and respond to them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Information in biology is quantitative!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Location of the nucleus/cell determines its fate</a:t>
            </a:r>
            <a:endParaRPr lang="en-US" dirty="0" smtClean="0"/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Network/</a:t>
            </a:r>
            <a:r>
              <a:rPr lang="en-US" dirty="0" err="1" smtClean="0">
                <a:sym typeface="Wingdings" pitchFamily="2" charset="2"/>
              </a:rPr>
              <a:t>hierachy</a:t>
            </a:r>
            <a:r>
              <a:rPr lang="en-US" dirty="0" smtClean="0">
                <a:sym typeface="Wingdings" pitchFamily="2" charset="2"/>
              </a:rPr>
              <a:t> of </a:t>
            </a:r>
            <a:r>
              <a:rPr lang="en-US" dirty="0" smtClean="0"/>
              <a:t>TFs defines domains in the embryo </a:t>
            </a:r>
          </a:p>
          <a:p>
            <a:r>
              <a:rPr lang="en-US" dirty="0" smtClean="0"/>
              <a:t>(spatial-temporal regulation of gene expression)</a:t>
            </a:r>
            <a:endParaRPr lang="de-DE" dirty="0" smtClean="0"/>
          </a:p>
          <a:p>
            <a:endParaRPr lang="en-US" dirty="0" smtClean="0"/>
          </a:p>
          <a:p>
            <a:r>
              <a:rPr lang="en-US" dirty="0" smtClean="0"/>
              <a:t>Cell-cell communication refines the domains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36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1412776"/>
            <a:ext cx="89289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1995 Nobel Prize </a:t>
            </a:r>
            <a:r>
              <a:rPr lang="en-US" sz="2200" dirty="0" smtClean="0"/>
              <a:t>for Physiology or Medicine </a:t>
            </a:r>
          </a:p>
          <a:p>
            <a:r>
              <a:rPr lang="en-US" sz="2200" dirty="0" smtClean="0"/>
              <a:t>awarded for studies on the genetic control of early embryonic development to </a:t>
            </a:r>
            <a:r>
              <a:rPr lang="en-US" sz="2200" b="1" dirty="0" smtClean="0"/>
              <a:t>Christiane </a:t>
            </a:r>
            <a:r>
              <a:rPr lang="en-US" sz="2200" b="1" dirty="0" err="1" smtClean="0"/>
              <a:t>Nüsslein-Volhard</a:t>
            </a:r>
            <a:r>
              <a:rPr lang="en-US" sz="2200" b="1" dirty="0" smtClean="0"/>
              <a:t>, Edward B. Lewis and Eric </a:t>
            </a:r>
            <a:r>
              <a:rPr lang="en-US" sz="2200" b="1" dirty="0" err="1" smtClean="0"/>
              <a:t>Wieschaus</a:t>
            </a:r>
            <a:endParaRPr lang="en-US" sz="2200" b="1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200" dirty="0" smtClean="0">
                <a:solidFill>
                  <a:schemeClr val="accent1"/>
                </a:solidFill>
              </a:rPr>
              <a:t>http://www.youtube.com/watch?v=Ncxs21KEj0g&amp;feature=relmfu</a:t>
            </a:r>
            <a:endParaRPr lang="de-DE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3362197" y="128826"/>
            <a:ext cx="2299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Final note</a:t>
            </a:r>
            <a:endParaRPr lang="de-DE" sz="4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3" t="23116" r="42052" b="43916"/>
          <a:stretch/>
        </p:blipFill>
        <p:spPr bwMode="auto">
          <a:xfrm>
            <a:off x="2269925" y="2928819"/>
            <a:ext cx="4460134" cy="268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9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843823"/>
            <a:ext cx="8022622" cy="601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39485" y="1118115"/>
            <a:ext cx="162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embryogenesis</a:t>
            </a:r>
            <a:endParaRPr lang="de-DE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6205954"/>
            <a:ext cx="16598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Larva = embryo</a:t>
            </a:r>
            <a:endParaRPr lang="de-DE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7171" y="6488668"/>
            <a:ext cx="1679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metamorphosis</a:t>
            </a:r>
            <a:endParaRPr lang="de-DE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0551" y="4158372"/>
            <a:ext cx="9989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Adult fly</a:t>
            </a:r>
            <a:endParaRPr lang="de-DE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128826"/>
            <a:ext cx="5443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Drosophila development</a:t>
            </a:r>
            <a:endParaRPr lang="de-DE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3573016"/>
            <a:ext cx="14468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Fertilized egg</a:t>
            </a:r>
            <a:endParaRPr lang="de-DE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9858" y="1772816"/>
            <a:ext cx="4235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3h</a:t>
            </a:r>
            <a:endParaRPr lang="de-DE" b="1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3573016"/>
            <a:ext cx="425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5h</a:t>
            </a:r>
            <a:endParaRPr lang="de-DE" b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9278" y="4913468"/>
            <a:ext cx="5421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24h</a:t>
            </a:r>
            <a:endParaRPr lang="de-DE" b="1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4913468"/>
            <a:ext cx="5421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12d</a:t>
            </a:r>
            <a:endParaRPr lang="de-DE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3045495" cy="480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1729839"/>
            <a:ext cx="331847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Fertilized egg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Nuclei divide but no cell division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/>
              <a:t>Syncytium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Nuclei migrate to periphery,</a:t>
            </a:r>
          </a:p>
          <a:p>
            <a:r>
              <a:rPr lang="en-US" dirty="0" smtClean="0"/>
              <a:t>Further nuclei divisions</a:t>
            </a:r>
            <a:endParaRPr lang="en-US" dirty="0"/>
          </a:p>
          <a:p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/>
              <a:t>Synctial</a:t>
            </a:r>
            <a:r>
              <a:rPr lang="en-US" dirty="0" smtClean="0"/>
              <a:t> </a:t>
            </a:r>
            <a:r>
              <a:rPr lang="en-US" dirty="0" err="1" smtClean="0"/>
              <a:t>blastoderm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Membranes form between nuclei</a:t>
            </a:r>
          </a:p>
          <a:p>
            <a:r>
              <a:rPr lang="en-US" dirty="0" smtClean="0">
                <a:sym typeface="Wingdings" pitchFamily="2" charset="2"/>
              </a:rPr>
              <a:t> Cellular </a:t>
            </a:r>
            <a:r>
              <a:rPr lang="en-US" dirty="0" err="1" smtClean="0">
                <a:sym typeface="Wingdings" pitchFamily="2" charset="2"/>
              </a:rPr>
              <a:t>blastoderm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128826"/>
            <a:ext cx="6342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Early steps of embryogenesis</a:t>
            </a:r>
            <a:endParaRPr lang="de-DE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360348"/>
            <a:ext cx="93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anterior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24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73968"/>
            <a:ext cx="28575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1250992"/>
            <a:ext cx="3458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5-6 hours</a:t>
            </a:r>
          </a:p>
          <a:p>
            <a:r>
              <a:rPr lang="en-US" dirty="0" smtClean="0"/>
              <a:t>Grooves form at surface of embryo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parasegments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4283968" y="2979184"/>
            <a:ext cx="4496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9-10 hours</a:t>
            </a:r>
          </a:p>
          <a:p>
            <a:r>
              <a:rPr lang="en-US" dirty="0" smtClean="0"/>
              <a:t>Grooves get deeper and move</a:t>
            </a:r>
          </a:p>
          <a:p>
            <a:r>
              <a:rPr lang="en-US" dirty="0" smtClean="0"/>
              <a:t>Centers of </a:t>
            </a:r>
            <a:r>
              <a:rPr lang="en-US" dirty="0" err="1" smtClean="0"/>
              <a:t>parasegments</a:t>
            </a:r>
            <a:r>
              <a:rPr lang="en-US" dirty="0" smtClean="0"/>
              <a:t> are now boundaries </a:t>
            </a:r>
          </a:p>
          <a:p>
            <a:r>
              <a:rPr lang="en-US" dirty="0"/>
              <a:t> </a:t>
            </a:r>
            <a:r>
              <a:rPr lang="en-US" dirty="0" smtClean="0"/>
              <a:t>    between segments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4923400"/>
            <a:ext cx="4561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T-segments form the thorax (3 T segments)</a:t>
            </a:r>
          </a:p>
          <a:p>
            <a:r>
              <a:rPr lang="en-US" dirty="0" smtClean="0"/>
              <a:t>A-segments form the abdomen (8 A segments)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128826"/>
            <a:ext cx="5982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Later steps of development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2857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919163"/>
            <a:ext cx="428625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6249208"/>
            <a:ext cx="6389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http://www.youtube.com/watch?v=ymRYxFYLsZ4&amp;feature=relmfu</a:t>
            </a:r>
          </a:p>
          <a:p>
            <a:r>
              <a:rPr lang="de-DE" dirty="0" smtClean="0">
                <a:solidFill>
                  <a:schemeClr val="accent1"/>
                </a:solidFill>
              </a:rPr>
              <a:t>http://www.youtube.com/watch?v=Lb6TJzTLg_E&amp;feature=related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28826"/>
            <a:ext cx="5831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Drosophila embryogenesis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30504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73968"/>
            <a:ext cx="28575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1250992"/>
            <a:ext cx="3458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5-6 hours</a:t>
            </a:r>
          </a:p>
          <a:p>
            <a:r>
              <a:rPr lang="en-US" dirty="0" smtClean="0"/>
              <a:t>Grooves form at surface of embryo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parasegments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4283968" y="2979184"/>
            <a:ext cx="4496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9-10 hours</a:t>
            </a:r>
          </a:p>
          <a:p>
            <a:r>
              <a:rPr lang="en-US" dirty="0" smtClean="0"/>
              <a:t>Grooves get deeper and move</a:t>
            </a:r>
          </a:p>
          <a:p>
            <a:r>
              <a:rPr lang="en-US" dirty="0" smtClean="0"/>
              <a:t>Centers of </a:t>
            </a:r>
            <a:r>
              <a:rPr lang="en-US" dirty="0" err="1" smtClean="0"/>
              <a:t>parasegments</a:t>
            </a:r>
            <a:r>
              <a:rPr lang="en-US" dirty="0" smtClean="0"/>
              <a:t> are now boundaries </a:t>
            </a:r>
          </a:p>
          <a:p>
            <a:r>
              <a:rPr lang="en-US" dirty="0"/>
              <a:t> </a:t>
            </a:r>
            <a:r>
              <a:rPr lang="en-US" dirty="0" smtClean="0"/>
              <a:t>    between segments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4923400"/>
            <a:ext cx="4561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T-segments form the thorax (3 T segments)</a:t>
            </a:r>
          </a:p>
          <a:p>
            <a:r>
              <a:rPr lang="en-US" dirty="0" smtClean="0"/>
              <a:t>A-segments form the abdomen (8 A segments)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128826"/>
            <a:ext cx="59820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Later steps of development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31350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0"/>
          <a:stretch/>
        </p:blipFill>
        <p:spPr bwMode="auto">
          <a:xfrm>
            <a:off x="827584" y="1700808"/>
            <a:ext cx="2857500" cy="398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6657" y="1516142"/>
            <a:ext cx="2003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Effect of mutations</a:t>
            </a:r>
            <a:endParaRPr lang="de-DE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996657" y="2132856"/>
            <a:ext cx="51838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Several adjacent segments missing</a:t>
            </a:r>
          </a:p>
          <a:p>
            <a:r>
              <a:rPr lang="en-US" dirty="0" smtClean="0">
                <a:sym typeface="Wingdings" pitchFamily="2" charset="2"/>
              </a:rPr>
              <a:t> e.g. no head, no tail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Even-numbered or odd-numbered segments missing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Only half the number of segments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/>
              <a:t>Either anterior or posterior part of a segment missing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128826"/>
            <a:ext cx="63421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Early steps of embryogenesis</a:t>
            </a:r>
          </a:p>
          <a:p>
            <a:pPr algn="ctr"/>
            <a:r>
              <a:rPr lang="en-US" sz="2800" b="1" dirty="0" smtClean="0"/>
              <a:t>- Molecular processes -</a:t>
            </a:r>
            <a:endParaRPr lang="de-DE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5949280"/>
            <a:ext cx="83256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Cascade of three types of genes:</a:t>
            </a:r>
          </a:p>
          <a:p>
            <a:r>
              <a:rPr lang="en-US" sz="2800" dirty="0" smtClean="0"/>
              <a:t>Gap genes </a:t>
            </a:r>
            <a:r>
              <a:rPr lang="en-US" sz="2800" dirty="0" smtClean="0">
                <a:sym typeface="Wingdings" pitchFamily="2" charset="2"/>
              </a:rPr>
              <a:t> Pair-rule genes  Segment polarity genes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79790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937" y="5406315"/>
            <a:ext cx="8340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TFs:</a:t>
            </a:r>
            <a:r>
              <a:rPr lang="en-US" sz="2400" dirty="0" smtClean="0"/>
              <a:t> code for proteins that regulate the expression of other genes</a:t>
            </a:r>
          </a:p>
          <a:p>
            <a:r>
              <a:rPr lang="en-US" sz="2400" dirty="0" smtClean="0"/>
              <a:t>        activate or repress other genes</a:t>
            </a:r>
            <a:endParaRPr lang="de-DE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859920"/>
            <a:ext cx="83256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Cascade of three types of genes:</a:t>
            </a:r>
          </a:p>
          <a:p>
            <a:r>
              <a:rPr lang="en-US" sz="2800" dirty="0" smtClean="0"/>
              <a:t>Gap genes </a:t>
            </a:r>
            <a:r>
              <a:rPr lang="en-US" sz="2800" dirty="0" smtClean="0">
                <a:sym typeface="Wingdings" pitchFamily="2" charset="2"/>
              </a:rPr>
              <a:t> Pair-rule genes  Segment polarity genes</a:t>
            </a:r>
            <a:endParaRPr lang="de-DE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57437" y="128826"/>
            <a:ext cx="80470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Many developmental genes code for </a:t>
            </a:r>
          </a:p>
          <a:p>
            <a:pPr algn="ctr"/>
            <a:r>
              <a:rPr lang="en-US" sz="4000" b="1" dirty="0" smtClean="0"/>
              <a:t>transcription factors (TFs)</a:t>
            </a:r>
            <a:endParaRPr lang="de-DE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3779912" y="4182179"/>
            <a:ext cx="432048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</a:t>
            </a:r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1619672" y="4182179"/>
            <a:ext cx="2160240" cy="2880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Promoter</a:t>
            </a:r>
            <a:endParaRPr lang="de-DE" dirty="0"/>
          </a:p>
        </p:txBody>
      </p:sp>
      <p:sp>
        <p:nvSpPr>
          <p:cNvPr id="7" name="Regular Pentagon 6"/>
          <p:cNvSpPr/>
          <p:nvPr/>
        </p:nvSpPr>
        <p:spPr>
          <a:xfrm>
            <a:off x="2219732" y="3256825"/>
            <a:ext cx="960120" cy="914400"/>
          </a:xfrm>
          <a:prstGeom prst="pentag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TF</a:t>
            </a:r>
            <a:endParaRPr lang="de-DE" sz="3200" b="1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779912" y="3678123"/>
            <a:ext cx="0" cy="432048"/>
          </a:xfrm>
          <a:prstGeom prst="line">
            <a:avLst/>
          </a:prstGeom>
          <a:ln w="603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48108" y="3678123"/>
            <a:ext cx="1080120" cy="0"/>
          </a:xfrm>
          <a:prstGeom prst="straightConnector1">
            <a:avLst/>
          </a:prstGeom>
          <a:ln w="6032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2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1057</Words>
  <Application>Microsoft Office PowerPoint</Application>
  <PresentationFormat>On-screen Show (4:3)</PresentationFormat>
  <Paragraphs>309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Katja</dc:creator>
  <cp:lastModifiedBy>Katja</cp:lastModifiedBy>
  <cp:revision>80</cp:revision>
  <cp:lastPrinted>2012-06-08T08:51:11Z</cp:lastPrinted>
  <dcterms:created xsi:type="dcterms:W3CDTF">2012-06-05T07:58:03Z</dcterms:created>
  <dcterms:modified xsi:type="dcterms:W3CDTF">2012-06-17T09:59:55Z</dcterms:modified>
</cp:coreProperties>
</file>